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57" r:id="rId3"/>
    <p:sldId id="258" r:id="rId4"/>
    <p:sldId id="259" r:id="rId5"/>
    <p:sldId id="260" r:id="rId6"/>
    <p:sldId id="271" r:id="rId7"/>
    <p:sldId id="261" r:id="rId8"/>
    <p:sldId id="262" r:id="rId9"/>
    <p:sldId id="263" r:id="rId10"/>
    <p:sldId id="274" r:id="rId11"/>
    <p:sldId id="264" r:id="rId12"/>
    <p:sldId id="265" r:id="rId13"/>
    <p:sldId id="267" r:id="rId14"/>
    <p:sldId id="268" r:id="rId15"/>
    <p:sldId id="272" r:id="rId16"/>
    <p:sldId id="269" r:id="rId17"/>
    <p:sldId id="270" r:id="rId18"/>
    <p:sldId id="266" r:id="rId19"/>
    <p:sldId id="275"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6642962B-D417-4E15-9B97-8ABCFDD54BFB}">
          <p14:sldIdLst>
            <p14:sldId id="256"/>
            <p14:sldId id="257"/>
            <p14:sldId id="258"/>
            <p14:sldId id="259"/>
            <p14:sldId id="260"/>
            <p14:sldId id="271"/>
            <p14:sldId id="261"/>
            <p14:sldId id="262"/>
            <p14:sldId id="263"/>
            <p14:sldId id="274"/>
            <p14:sldId id="264"/>
            <p14:sldId id="265"/>
            <p14:sldId id="267"/>
            <p14:sldId id="268"/>
            <p14:sldId id="272"/>
            <p14:sldId id="269"/>
            <p14:sldId id="270"/>
            <p14:sldId id="266"/>
            <p14:sldId id="27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6" y="-8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5733F6C-D1A3-4C11-B37D-92DA3D08E045}"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51885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251162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7935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398546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2108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3857681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5733F6C-D1A3-4C11-B37D-92DA3D08E045}"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714272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5733F6C-D1A3-4C11-B37D-92DA3D08E045}"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305660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5733F6C-D1A3-4C11-B37D-92DA3D08E045}"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192873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t>20.06.2022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11226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733F6C-D1A3-4C11-B37D-92DA3D08E045}" type="datetimeFigureOut">
              <a:rPr lang="ru-RU" smtClean="0"/>
              <a:t>20.06.2022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193908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5733F6C-D1A3-4C11-B37D-92DA3D08E045}" type="datetimeFigureOut">
              <a:rPr lang="ru-RU" smtClean="0"/>
              <a:t>20.06.2022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301434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5733F6C-D1A3-4C11-B37D-92DA3D08E045}" type="datetimeFigureOut">
              <a:rPr lang="ru-RU" smtClean="0"/>
              <a:t>20.06.2022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117539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33F6C-D1A3-4C11-B37D-92DA3D08E045}" type="datetimeFigureOut">
              <a:rPr lang="ru-RU" smtClean="0"/>
              <a:t>20.06.2022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87035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5733F6C-D1A3-4C11-B37D-92DA3D08E045}" type="datetimeFigureOut">
              <a:rPr lang="ru-RU" smtClean="0"/>
              <a:t>20.06.2022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194151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5733F6C-D1A3-4C11-B37D-92DA3D08E045}" type="datetimeFigureOut">
              <a:rPr lang="ru-RU" smtClean="0"/>
              <a:t>20.06.2022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EC8611-2A2C-4F12-8283-D1CBAD5637CA}" type="slidenum">
              <a:rPr lang="ru-RU" smtClean="0"/>
              <a:t>‹#›</a:t>
            </a:fld>
            <a:endParaRPr lang="ru-RU"/>
          </a:p>
        </p:txBody>
      </p:sp>
    </p:spTree>
    <p:extLst>
      <p:ext uri="{BB962C8B-B14F-4D97-AF65-F5344CB8AC3E}">
        <p14:creationId xmlns:p14="http://schemas.microsoft.com/office/powerpoint/2010/main" val="232607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733F6C-D1A3-4C11-B37D-92DA3D08E045}" type="datetimeFigureOut">
              <a:rPr lang="ru-RU" smtClean="0"/>
              <a:t>20.06.2022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EC8611-2A2C-4F12-8283-D1CBAD5637CA}" type="slidenum">
              <a:rPr lang="ru-RU" smtClean="0"/>
              <a:t>‹#›</a:t>
            </a:fld>
            <a:endParaRPr lang="ru-RU"/>
          </a:p>
        </p:txBody>
      </p:sp>
    </p:spTree>
    <p:extLst>
      <p:ext uri="{BB962C8B-B14F-4D97-AF65-F5344CB8AC3E}">
        <p14:creationId xmlns:p14="http://schemas.microsoft.com/office/powerpoint/2010/main" val="100852939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3087757" y="2767280"/>
            <a:ext cx="9104243" cy="1323439"/>
          </a:xfrm>
          <a:prstGeom prst="rect">
            <a:avLst/>
          </a:prstGeom>
          <a:noFill/>
        </p:spPr>
        <p:txBody>
          <a:bodyPr wrap="square" lIns="91440" tIns="45720" rIns="91440" bIns="45720">
            <a:spAutoFit/>
          </a:bodyPr>
          <a:lstStyle/>
          <a:p>
            <a:pPr algn="ctr"/>
            <a:r>
              <a:rPr lang="ru-RU" sz="4000" b="1" dirty="0">
                <a:solidFill>
                  <a:srgbClr val="006600"/>
                </a:solidFill>
                <a:latin typeface="Times New Roman" panose="02020603050405020304" pitchFamily="18" charset="0"/>
                <a:cs typeface="Times New Roman" panose="02020603050405020304" pitchFamily="18" charset="0"/>
              </a:rPr>
              <a:t> </a:t>
            </a:r>
            <a:r>
              <a:rPr lang="ru-RU" sz="4000" b="1" dirty="0">
                <a:solidFill>
                  <a:srgbClr val="006600"/>
                </a:solidFill>
                <a:latin typeface="Comic Sans MS" panose="030F0702030302020204" pitchFamily="66" charset="0"/>
                <a:cs typeface="Times New Roman" panose="02020603050405020304" pitchFamily="18" charset="0"/>
              </a:rPr>
              <a:t>Рухливі ігри для дошкільників. Лайфхаки для вихователів</a:t>
            </a:r>
          </a:p>
        </p:txBody>
      </p:sp>
      <p:pic>
        <p:nvPicPr>
          <p:cNvPr id="28" name="Рисунок 27"/>
          <p:cNvPicPr>
            <a:picLocks noChangeAspect="1"/>
          </p:cNvPicPr>
          <p:nvPr/>
        </p:nvPicPr>
        <p:blipFill>
          <a:blip r:embed="rId2"/>
          <a:stretch>
            <a:fillRect/>
          </a:stretch>
        </p:blipFill>
        <p:spPr>
          <a:xfrm>
            <a:off x="5402935" y="4291134"/>
            <a:ext cx="2730586" cy="1701365"/>
          </a:xfrm>
          <a:prstGeom prst="rect">
            <a:avLst/>
          </a:prstGeom>
          <a:effectLst>
            <a:softEdge rad="63500"/>
          </a:effectLst>
        </p:spPr>
      </p:pic>
      <p:pic>
        <p:nvPicPr>
          <p:cNvPr id="5" name="Рисунок 4">
            <a:extLst>
              <a:ext uri="{FF2B5EF4-FFF2-40B4-BE49-F238E27FC236}">
                <a16:creationId xmlns:a16="http://schemas.microsoft.com/office/drawing/2014/main" xmlns="" id="{6F40C815-B7B9-4421-B869-6FF053EFE18B}"/>
              </a:ext>
            </a:extLst>
          </p:cNvPr>
          <p:cNvPicPr>
            <a:picLocks noChangeAspect="1"/>
          </p:cNvPicPr>
          <p:nvPr/>
        </p:nvPicPr>
        <p:blipFill>
          <a:blip r:embed="rId3"/>
          <a:stretch>
            <a:fillRect/>
          </a:stretch>
        </p:blipFill>
        <p:spPr>
          <a:xfrm>
            <a:off x="640612" y="980781"/>
            <a:ext cx="1967251" cy="1467872"/>
          </a:xfrm>
          <a:prstGeom prst="rect">
            <a:avLst/>
          </a:prstGeom>
        </p:spPr>
      </p:pic>
      <p:pic>
        <p:nvPicPr>
          <p:cNvPr id="6" name="Рисунок 5">
            <a:extLst>
              <a:ext uri="{FF2B5EF4-FFF2-40B4-BE49-F238E27FC236}">
                <a16:creationId xmlns:a16="http://schemas.microsoft.com/office/drawing/2014/main" xmlns="" id="{EFD395BC-6479-4C55-A518-A51D3293AECD}"/>
              </a:ext>
            </a:extLst>
          </p:cNvPr>
          <p:cNvPicPr>
            <a:picLocks noChangeAspect="1"/>
          </p:cNvPicPr>
          <p:nvPr/>
        </p:nvPicPr>
        <p:blipFill>
          <a:blip r:embed="rId4"/>
          <a:stretch>
            <a:fillRect/>
          </a:stretch>
        </p:blipFill>
        <p:spPr>
          <a:xfrm>
            <a:off x="803639" y="3997896"/>
            <a:ext cx="2560155" cy="1879323"/>
          </a:xfrm>
          <a:prstGeom prst="rect">
            <a:avLst/>
          </a:prstGeom>
        </p:spPr>
      </p:pic>
      <p:sp>
        <p:nvSpPr>
          <p:cNvPr id="7" name="TextBox 6">
            <a:extLst>
              <a:ext uri="{FF2B5EF4-FFF2-40B4-BE49-F238E27FC236}">
                <a16:creationId xmlns:a16="http://schemas.microsoft.com/office/drawing/2014/main" xmlns="" id="{0A28AE41-D458-446B-24BA-745B6C6D89BF}"/>
              </a:ext>
            </a:extLst>
          </p:cNvPr>
          <p:cNvSpPr txBox="1"/>
          <p:nvPr/>
        </p:nvSpPr>
        <p:spPr>
          <a:xfrm>
            <a:off x="4244008" y="811760"/>
            <a:ext cx="6102626" cy="1060547"/>
          </a:xfrm>
          <a:prstGeom prst="rect">
            <a:avLst/>
          </a:prstGeom>
          <a:noFill/>
        </p:spPr>
        <p:txBody>
          <a:bodyPr wrap="square">
            <a:spAutoFit/>
          </a:bodyPr>
          <a:lstStyle/>
          <a:p>
            <a:pPr lvl="0" indent="0" algn="ctr">
              <a:lnSpc>
                <a:spcPct val="120000"/>
              </a:lnSpc>
              <a:buClr>
                <a:srgbClr val="D16349"/>
              </a:buClr>
              <a:buNone/>
            </a:pPr>
            <a:r>
              <a:rPr lang="uk-UA" sz="1800" b="1" dirty="0">
                <a:solidFill>
                  <a:srgbClr val="FF0000"/>
                </a:solidFill>
                <a:latin typeface="Times New Roman" pitchFamily="18" charset="0"/>
                <a:ea typeface="Arial Unicode MS"/>
                <a:cs typeface="Times New Roman" pitchFamily="18" charset="0"/>
              </a:rPr>
              <a:t>Заняття міської Школи </a:t>
            </a:r>
          </a:p>
          <a:p>
            <a:pPr lvl="0" indent="0" algn="ctr">
              <a:lnSpc>
                <a:spcPct val="120000"/>
              </a:lnSpc>
              <a:buClr>
                <a:srgbClr val="D16349"/>
              </a:buClr>
              <a:buNone/>
            </a:pPr>
            <a:r>
              <a:rPr lang="uk-UA" sz="1800" b="1" dirty="0">
                <a:solidFill>
                  <a:srgbClr val="FF0000"/>
                </a:solidFill>
                <a:latin typeface="Times New Roman" pitchFamily="18" charset="0"/>
                <a:ea typeface="Arial Unicode MS"/>
                <a:cs typeface="Times New Roman" pitchFamily="18" charset="0"/>
              </a:rPr>
              <a:t>вихователя-стажера «Дебют»</a:t>
            </a:r>
          </a:p>
          <a:p>
            <a:pPr lvl="0" indent="0" algn="ctr">
              <a:lnSpc>
                <a:spcPct val="120000"/>
              </a:lnSpc>
              <a:buClr>
                <a:srgbClr val="D16349"/>
              </a:buClr>
              <a:buNone/>
            </a:pPr>
            <a:r>
              <a:rPr lang="uk-UA" sz="1800" b="1" dirty="0">
                <a:solidFill>
                  <a:srgbClr val="FF0000"/>
                </a:solidFill>
                <a:latin typeface="Times New Roman" pitchFamily="18" charset="0"/>
                <a:ea typeface="Arial Unicode MS"/>
                <a:cs typeface="Times New Roman" pitchFamily="18" charset="0"/>
              </a:rPr>
              <a:t>закладів дошкільної освіти ВМТГ</a:t>
            </a:r>
          </a:p>
        </p:txBody>
      </p:sp>
      <p:sp>
        <p:nvSpPr>
          <p:cNvPr id="9" name="TextBox 8">
            <a:extLst>
              <a:ext uri="{FF2B5EF4-FFF2-40B4-BE49-F238E27FC236}">
                <a16:creationId xmlns:a16="http://schemas.microsoft.com/office/drawing/2014/main" xmlns="" id="{1FA45D12-1489-A9C6-7FC7-8904F9BB02C1}"/>
              </a:ext>
            </a:extLst>
          </p:cNvPr>
          <p:cNvSpPr txBox="1"/>
          <p:nvPr/>
        </p:nvSpPr>
        <p:spPr>
          <a:xfrm>
            <a:off x="5860774" y="5880664"/>
            <a:ext cx="6102626" cy="646331"/>
          </a:xfrm>
          <a:prstGeom prst="rect">
            <a:avLst/>
          </a:prstGeom>
          <a:noFill/>
        </p:spPr>
        <p:txBody>
          <a:bodyPr wrap="square">
            <a:spAutoFit/>
          </a:bodyPr>
          <a:lstStyle/>
          <a:p>
            <a:pPr algn="r"/>
            <a:r>
              <a:rPr lang="uk-UA" sz="1800" b="1" dirty="0">
                <a:ln w="11430"/>
                <a:solidFill>
                  <a:srgbClr val="FF0000"/>
                </a:solidFill>
                <a:effectLst>
                  <a:outerShdw blurRad="50800" dist="39000" dir="5460000" algn="tl">
                    <a:srgbClr val="000000">
                      <a:alpha val="38000"/>
                    </a:srgbClr>
                  </a:outerShdw>
                </a:effectLst>
                <a:latin typeface="Comic Sans MS" panose="030F0702030302020204" pitchFamily="66" charset="0"/>
              </a:rPr>
              <a:t>О. Колосова, вихователь-методист</a:t>
            </a:r>
          </a:p>
          <a:p>
            <a:pPr algn="r"/>
            <a:r>
              <a:rPr lang="uk-UA" sz="1800" b="1" dirty="0">
                <a:ln w="11430"/>
                <a:solidFill>
                  <a:srgbClr val="FF0000"/>
                </a:solidFill>
                <a:effectLst>
                  <a:outerShdw blurRad="50800" dist="39000" dir="5460000" algn="tl">
                    <a:srgbClr val="000000">
                      <a:alpha val="38000"/>
                    </a:srgbClr>
                  </a:outerShdw>
                </a:effectLst>
                <a:latin typeface="Comic Sans MS" panose="030F0702030302020204" pitchFamily="66" charset="0"/>
              </a:rPr>
              <a:t>КЗ « ДНЗ № 73 ВМР».</a:t>
            </a:r>
            <a:endParaRPr lang="uk-UA" dirty="0"/>
          </a:p>
        </p:txBody>
      </p:sp>
    </p:spTree>
    <p:extLst>
      <p:ext uri="{BB962C8B-B14F-4D97-AF65-F5344CB8AC3E}">
        <p14:creationId xmlns:p14="http://schemas.microsoft.com/office/powerpoint/2010/main" val="48247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E15740-2926-4B2B-9EED-EF3B7CF98126}"/>
              </a:ext>
            </a:extLst>
          </p:cNvPr>
          <p:cNvSpPr>
            <a:spLocks noGrp="1"/>
          </p:cNvSpPr>
          <p:nvPr>
            <p:ph type="title"/>
          </p:nvPr>
        </p:nvSpPr>
        <p:spPr/>
        <p:txBody>
          <a:bodyPr>
            <a:noAutofit/>
          </a:bodyPr>
          <a:lstStyle/>
          <a:p>
            <a:pPr indent="317500">
              <a:lnSpc>
                <a:spcPct val="115000"/>
              </a:lnSpc>
            </a:pP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Естафети також проводьте за підгрупами. Оптимальна кількість гравців у команді для проведення естафет  6-8 осіб. Якщо в групі багато дітей, організуйте три-чотири команди. Але такий розподіл може ускладнити суддівство. Тож варто запропонувати дітям змага­тися по черзі - спочатку перші дві команди, потім інші. </a:t>
            </a:r>
            <a:b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b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За підгрупами також організовуйте ігри типу «Лови, кидай, па­дати не </a:t>
            </a:r>
            <a:r>
              <a:rPr lang="uk-UA" sz="280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давай</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«їстівне - неїстівне», «Хустинка». Адже дітям неці­каво стояти й чекати, поки до них дійде м'яч, чи сидіти навпочіпки, поки біля них упаде хустинка.</a:t>
            </a:r>
            <a:r>
              <a:rPr lang="ru-RU" sz="1600" dirty="0">
                <a:effectLst/>
                <a:latin typeface="Cambria" panose="02040503050406030204" pitchFamily="18" charset="0"/>
                <a:ea typeface="Cambria" panose="02040503050406030204" pitchFamily="18" charset="0"/>
                <a:cs typeface="Cambria" panose="02040503050406030204" pitchFamily="18" charset="0"/>
              </a:rPr>
              <a:t/>
            </a:r>
            <a:br>
              <a:rPr lang="ru-RU" sz="1600" dirty="0">
                <a:effectLst/>
                <a:latin typeface="Cambria" panose="02040503050406030204" pitchFamily="18" charset="0"/>
                <a:ea typeface="Cambria" panose="02040503050406030204" pitchFamily="18" charset="0"/>
                <a:cs typeface="Cambria" panose="02040503050406030204" pitchFamily="18" charset="0"/>
              </a:rPr>
            </a:br>
            <a:r>
              <a:rPr lang="ru-RU" sz="2800" dirty="0">
                <a:effectLst/>
                <a:latin typeface="Cambria" panose="02040503050406030204" pitchFamily="18" charset="0"/>
                <a:ea typeface="Cambria" panose="02040503050406030204" pitchFamily="18" charset="0"/>
                <a:cs typeface="Cambria" panose="02040503050406030204" pitchFamily="18" charset="0"/>
              </a:rPr>
              <a:t/>
            </a:r>
            <a:br>
              <a:rPr lang="ru-RU" sz="2800" dirty="0">
                <a:effectLst/>
                <a:latin typeface="Cambria" panose="02040503050406030204" pitchFamily="18" charset="0"/>
                <a:ea typeface="Cambria" panose="02040503050406030204" pitchFamily="18" charset="0"/>
                <a:cs typeface="Cambria" panose="02040503050406030204" pitchFamily="18" charset="0"/>
              </a:rPr>
            </a:br>
            <a:endParaRPr lang="ru-RU" sz="2800" dirty="0"/>
          </a:p>
        </p:txBody>
      </p:sp>
    </p:spTree>
    <p:extLst>
      <p:ext uri="{BB962C8B-B14F-4D97-AF65-F5344CB8AC3E}">
        <p14:creationId xmlns:p14="http://schemas.microsoft.com/office/powerpoint/2010/main" val="67511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CA89B1A3-0291-491E-9992-D182AAD2832A}"/>
              </a:ext>
            </a:extLst>
          </p:cNvPr>
          <p:cNvSpPr txBox="1"/>
          <p:nvPr/>
        </p:nvSpPr>
        <p:spPr>
          <a:xfrm>
            <a:off x="636104" y="265044"/>
            <a:ext cx="8372061" cy="4773936"/>
          </a:xfrm>
          <a:prstGeom prst="rect">
            <a:avLst/>
          </a:prstGeom>
          <a:noFill/>
        </p:spPr>
        <p:txBody>
          <a:bodyPr wrap="square">
            <a:spAutoFit/>
          </a:bodyPr>
          <a:lstStyle/>
          <a:p>
            <a:pPr algn="ctr">
              <a:lnSpc>
                <a:spcPct val="115000"/>
              </a:lnSpc>
            </a:pPr>
            <a:r>
              <a:rPr lang="uk-UA" sz="3200" b="1"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Вечір </a:t>
            </a:r>
          </a:p>
          <a:p>
            <a:pPr algn="l">
              <a:lnSpc>
                <a:spcPct val="115000"/>
              </a:lnSpc>
            </a:pPr>
            <a:r>
              <a:rPr lang="uk-UA" sz="32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У вечірні години плануйте одну-дві рухливі гри </a:t>
            </a:r>
            <a:r>
              <a:rPr lang="ru-RU" sz="3200" b="1" i="0" u="none" strike="noStrike"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малої рухливості:</a:t>
            </a:r>
            <a:endParaRPr lang="ru-RU" sz="320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gn="l">
              <a:lnSpc>
                <a:spcPct val="115000"/>
              </a:lnSpc>
              <a:buClr>
                <a:srgbClr val="000000"/>
              </a:buClr>
              <a:buSzPts val="900"/>
              <a:buFont typeface="Arial" panose="020B0604020202020204" pitchFamily="34" charset="0"/>
              <a:buChar char="•"/>
              <a:tabLst>
                <a:tab pos="306070" algn="l"/>
              </a:tabLst>
            </a:pPr>
            <a:r>
              <a:rPr lang="uk-UA" sz="32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 атракціони;</a:t>
            </a:r>
            <a:endParaRPr lang="ru-RU" sz="32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l">
              <a:lnSpc>
                <a:spcPct val="115000"/>
              </a:lnSpc>
              <a:buClr>
                <a:srgbClr val="000000"/>
              </a:buClr>
              <a:buSzPts val="900"/>
              <a:buFont typeface="Arial" panose="020B0604020202020204" pitchFamily="34" charset="0"/>
              <a:buChar char="•"/>
              <a:tabLst>
                <a:tab pos="308610" algn="l"/>
              </a:tabLst>
            </a:pPr>
            <a:r>
              <a:rPr lang="uk-UA" sz="32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рухливі ігри та ігрові вправи з предметами;</a:t>
            </a:r>
            <a:endParaRPr lang="ru-RU" sz="32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l">
              <a:lnSpc>
                <a:spcPct val="115000"/>
              </a:lnSpc>
              <a:buClr>
                <a:srgbClr val="000000"/>
              </a:buClr>
              <a:buSzPts val="900"/>
              <a:buFont typeface="Arial" panose="020B0604020202020204" pitchFamily="34" charset="0"/>
              <a:buChar char="•"/>
              <a:tabLst>
                <a:tab pos="306070" algn="l"/>
              </a:tabLst>
            </a:pPr>
            <a:r>
              <a:rPr lang="uk-UA" sz="32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хороводні ігри;</a:t>
            </a:r>
            <a:endParaRPr lang="ru-RU" sz="32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algn="l">
              <a:lnSpc>
                <a:spcPct val="115000"/>
              </a:lnSpc>
              <a:tabLst>
                <a:tab pos="2404110" algn="l"/>
              </a:tabLst>
            </a:pPr>
            <a:r>
              <a:rPr lang="uk-UA" sz="32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ігри для розвитку дрібної моторики, окоміру - за столом</a:t>
            </a:r>
            <a:endParaRPr lang="ru-RU" sz="3200" dirty="0">
              <a:effectLst/>
              <a:latin typeface="Cambria" panose="02040503050406030204" pitchFamily="18" charset="0"/>
              <a:ea typeface="Cambria" panose="02040503050406030204" pitchFamily="18" charset="0"/>
              <a:cs typeface="Cambria" panose="02040503050406030204" pitchFamily="18" charset="0"/>
            </a:endParaRPr>
          </a:p>
          <a:p>
            <a:pPr indent="317500" algn="l">
              <a:lnSpc>
                <a:spcPct val="115000"/>
              </a:lnSpc>
            </a:pPr>
            <a:endParaRPr lang="ru-RU" sz="11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2" name="Рисунок 1">
            <a:extLst>
              <a:ext uri="{FF2B5EF4-FFF2-40B4-BE49-F238E27FC236}">
                <a16:creationId xmlns:a16="http://schemas.microsoft.com/office/drawing/2014/main" xmlns="" id="{2D3FD1B0-7490-43E9-8203-434716F5F65C}"/>
              </a:ext>
            </a:extLst>
          </p:cNvPr>
          <p:cNvPicPr>
            <a:picLocks noChangeAspect="1"/>
          </p:cNvPicPr>
          <p:nvPr/>
        </p:nvPicPr>
        <p:blipFill>
          <a:blip r:embed="rId2"/>
          <a:stretch>
            <a:fillRect/>
          </a:stretch>
        </p:blipFill>
        <p:spPr>
          <a:xfrm>
            <a:off x="3969026" y="4208419"/>
            <a:ext cx="4253948" cy="2384537"/>
          </a:xfrm>
          <a:prstGeom prst="rect">
            <a:avLst/>
          </a:prstGeom>
        </p:spPr>
      </p:pic>
    </p:spTree>
    <p:extLst>
      <p:ext uri="{BB962C8B-B14F-4D97-AF65-F5344CB8AC3E}">
        <p14:creationId xmlns:p14="http://schemas.microsoft.com/office/powerpoint/2010/main" val="77314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58637"/>
            <a:ext cx="8596668" cy="742950"/>
          </a:xfrm>
        </p:spPr>
        <p:txBody>
          <a:bodyPr>
            <a:normAutofit/>
          </a:bodyPr>
          <a:lstStyle/>
          <a:p>
            <a:pPr algn="ctr"/>
            <a:r>
              <a:rPr lang="uk-UA" sz="3200" b="1" dirty="0">
                <a:solidFill>
                  <a:srgbClr val="FF0000"/>
                </a:solidFill>
                <a:latin typeface="Times New Roman" panose="02020603050405020304" pitchFamily="18" charset="0"/>
                <a:cs typeface="Times New Roman" panose="02020603050405020304" pitchFamily="18" charset="0"/>
              </a:rPr>
              <a:t>Т</a:t>
            </a:r>
            <a:r>
              <a:rPr lang="uk-UA" sz="3200" b="1" dirty="0" smtClean="0">
                <a:solidFill>
                  <a:srgbClr val="FF0000"/>
                </a:solidFill>
                <a:latin typeface="Times New Roman" panose="02020603050405020304" pitchFamily="18" charset="0"/>
                <a:cs typeface="Times New Roman" panose="02020603050405020304" pitchFamily="18" charset="0"/>
              </a:rPr>
              <a:t>ипові </a:t>
            </a:r>
            <a:r>
              <a:rPr lang="uk-UA" sz="3200" b="1" dirty="0">
                <a:solidFill>
                  <a:srgbClr val="FF0000"/>
                </a:solidFill>
                <a:latin typeface="Times New Roman" panose="02020603050405020304" pitchFamily="18" charset="0"/>
                <a:cs typeface="Times New Roman" panose="02020603050405020304" pitchFamily="18" charset="0"/>
              </a:rPr>
              <a:t>помилки педагога:</a:t>
            </a:r>
            <a:endParaRPr lang="ru-RU" sz="32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379540"/>
            <a:ext cx="8596668" cy="1562444"/>
          </a:xfrm>
        </p:spPr>
        <p:txBody>
          <a:bodyPr>
            <a:noAutofit/>
          </a:bodyPr>
          <a:lstStyle/>
          <a:p>
            <a:pPr indent="317500" algn="just">
              <a:lnSpc>
                <a:spcPct val="115000"/>
              </a:lnSpc>
            </a:pPr>
            <a:r>
              <a:rPr lang="uk-UA" sz="28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Проводять одну й ту саму гру в молодшій, середній і старшій групі. </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Наприклад, рухливу гру «Подоляночка». Проте ця гра - для дітей старшого дошкільного віку</a:t>
            </a:r>
            <a:r>
              <a:rPr lang="uk-UA" sz="32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r>
              <a:rPr lang="uk-UA" sz="32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a:t>
            </a:r>
            <a:r>
              <a:rPr lang="uk-UA" sz="20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Рекомендації:</a:t>
            </a:r>
            <a:r>
              <a:rPr lang="uk-UA" sz="2000" dirty="0">
                <a:solidFill>
                  <a:srgbClr val="000000"/>
                </a:solidFill>
                <a:effectLst/>
                <a:latin typeface="Times New Roman" panose="02020603050405020304" pitchFamily="18" charset="0"/>
                <a:ea typeface="Calibri" panose="020F0502020204030204" pitchFamily="34" charset="0"/>
              </a:rPr>
              <a:t> орієнтуйтеся на програмові завдання, вікові особли­вості та інтереси дошкільників. Для малюків проводьте рухливі ігри «Біжіть до мене», «Пташки та пташенята», «Миші та кіт», «Знайди свій колір» тощо. </a:t>
            </a:r>
            <a:r>
              <a:rPr lang="ru-RU" sz="2000" dirty="0">
                <a:solidFill>
                  <a:srgbClr val="000000"/>
                </a:solidFill>
                <a:effectLst/>
                <a:latin typeface="Times New Roman" panose="02020603050405020304" pitchFamily="18" charset="0"/>
                <a:ea typeface="Calibri" panose="020F0502020204030204" pitchFamily="34" charset="0"/>
              </a:rPr>
              <a:t>Для </a:t>
            </a:r>
            <a:r>
              <a:rPr lang="uk-UA" sz="2000" dirty="0">
                <a:solidFill>
                  <a:srgbClr val="000000"/>
                </a:solidFill>
                <a:effectLst/>
                <a:latin typeface="Times New Roman" panose="02020603050405020304" pitchFamily="18" charset="0"/>
                <a:ea typeface="Calibri" panose="020F0502020204030204" pitchFamily="34" charset="0"/>
              </a:rPr>
              <a:t>дітей середнього дошкільного віку - «Зайці та вовк», «У ведмедя в бору», «Переліт птахів», «Кольорові автомо­білі» та інші. Старшим дошкільникам сподобаються «Мишоловка», «Зроби фігуру», «Збий м'яч» тощо</a:t>
            </a:r>
            <a:endParaRPr lang="ru-RU" sz="2000" dirty="0">
              <a:effectLst/>
              <a:latin typeface="Cambria" panose="02040503050406030204" pitchFamily="18" charset="0"/>
              <a:ea typeface="Cambria" panose="02040503050406030204" pitchFamily="18" charset="0"/>
              <a:cs typeface="Cambria" panose="02040503050406030204" pitchFamily="18" charset="0"/>
            </a:endParaRPr>
          </a:p>
          <a:p>
            <a:pPr indent="317500" algn="just">
              <a:lnSpc>
                <a:spcPct val="115000"/>
              </a:lnSpc>
            </a:pPr>
            <a:endParaRPr lang="ru-RU" sz="32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1026" name="Picture 2" descr="Педагог-організатор Сіваченко Л. М.: Дитяче свято Подоляночка">
            <a:extLst>
              <a:ext uri="{FF2B5EF4-FFF2-40B4-BE49-F238E27FC236}">
                <a16:creationId xmlns:a16="http://schemas.microsoft.com/office/drawing/2014/main" xmlns="" id="{43FB31C9-9581-4023-96B1-1A08DC919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4880858"/>
            <a:ext cx="2400300" cy="179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909D0E1-2DB9-4497-B126-19F4DAB23B55}"/>
              </a:ext>
            </a:extLst>
          </p:cNvPr>
          <p:cNvSpPr txBox="1"/>
          <p:nvPr/>
        </p:nvSpPr>
        <p:spPr>
          <a:xfrm>
            <a:off x="453886" y="588364"/>
            <a:ext cx="8557591" cy="4693593"/>
          </a:xfrm>
          <a:prstGeom prst="rect">
            <a:avLst/>
          </a:prstGeom>
          <a:noFill/>
        </p:spPr>
        <p:txBody>
          <a:bodyPr wrap="square">
            <a:spAutoFit/>
          </a:bodyPr>
          <a:lstStyle/>
          <a:p>
            <a:pPr indent="292100" algn="ctr">
              <a:lnSpc>
                <a:spcPct val="115000"/>
              </a:lnSpc>
            </a:pPr>
            <a:r>
              <a:rPr lang="uk-UA" sz="3200" b="1" i="0" u="none" strike="noStrike" spc="0"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Планують одну гру впродовж </a:t>
            </a:r>
            <a:endParaRPr lang="uk-UA" sz="3200" b="1" i="0" u="none" strike="noStrike" spc="0" dirty="0" smtClean="0">
              <a:solidFill>
                <a:srgbClr val="FF0000"/>
              </a:solidFill>
              <a:effectLst/>
              <a:latin typeface="Times New Roman" panose="02020603050405020304" pitchFamily="18" charset="0"/>
              <a:ea typeface="Cambria" panose="02040503050406030204" pitchFamily="18" charset="0"/>
              <a:cs typeface="Cambria" panose="02040503050406030204" pitchFamily="18" charset="0"/>
            </a:endParaRPr>
          </a:p>
          <a:p>
            <a:pPr indent="292100" algn="ctr">
              <a:lnSpc>
                <a:spcPct val="115000"/>
              </a:lnSpc>
            </a:pPr>
            <a:r>
              <a:rPr lang="uk-UA" sz="3200" b="1" i="0" u="none" strike="noStrike" spc="0" dirty="0" smtClean="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тривалого часу</a:t>
            </a:r>
          </a:p>
          <a:p>
            <a:pPr indent="292100" algn="just">
              <a:lnSpc>
                <a:spcPct val="115000"/>
              </a:lnSpc>
            </a:pPr>
            <a:r>
              <a:rPr lang="uk-UA" sz="280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Наприклад</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рухливу гру «Літаки» - малю­ки «літають» 20 днів поспіль. </a:t>
            </a:r>
          </a:p>
          <a:p>
            <a:pPr indent="292100" algn="just">
              <a:lnSpc>
                <a:spcPct val="115000"/>
              </a:lnSpc>
            </a:pPr>
            <a:endParaRPr lang="uk-UA" sz="2800" b="0" i="1" u="none" strike="noStrike" spc="0" dirty="0">
              <a:solidFill>
                <a:srgbClr val="000000"/>
              </a:solidFill>
              <a:latin typeface="Times New Roman" panose="02020603050405020304" pitchFamily="18" charset="0"/>
              <a:ea typeface="Cambria" panose="02040503050406030204" pitchFamily="18" charset="0"/>
              <a:cs typeface="Cambria" panose="02040503050406030204" pitchFamily="18" charset="0"/>
            </a:endParaRPr>
          </a:p>
          <a:p>
            <a:pPr indent="292100" algn="just">
              <a:lnSpc>
                <a:spcPct val="115000"/>
              </a:lnSpc>
            </a:pPr>
            <a:r>
              <a:rPr lang="uk-UA" sz="28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Рекомендації:</a:t>
            </a:r>
            <a:r>
              <a:rPr lang="uk-UA" sz="2800" dirty="0">
                <a:solidFill>
                  <a:srgbClr val="000000"/>
                </a:solidFill>
                <a:effectLst/>
                <a:latin typeface="Times New Roman" panose="02020603050405020304" pitchFamily="18" charset="0"/>
                <a:ea typeface="Calibri" panose="020F0502020204030204" pitchFamily="34" charset="0"/>
              </a:rPr>
              <a:t> уникайте частого повторення тих самих ігор. Плануйте рухливі ігри, ігрові вправи та ігри з елементами спорту відповідно до вимог освітньої програми, за якою працює група</a:t>
            </a:r>
            <a:endPar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417115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6666E4F-274F-46C1-914D-9908FCC63BE8}"/>
              </a:ext>
            </a:extLst>
          </p:cNvPr>
          <p:cNvSpPr txBox="1"/>
          <p:nvPr/>
        </p:nvSpPr>
        <p:spPr>
          <a:xfrm>
            <a:off x="970721" y="628121"/>
            <a:ext cx="8411818" cy="5826210"/>
          </a:xfrm>
          <a:prstGeom prst="rect">
            <a:avLst/>
          </a:prstGeom>
          <a:noFill/>
        </p:spPr>
        <p:txBody>
          <a:bodyPr wrap="square">
            <a:spAutoFit/>
          </a:bodyPr>
          <a:lstStyle/>
          <a:p>
            <a:pPr algn="just">
              <a:lnSpc>
                <a:spcPct val="115000"/>
              </a:lnSpc>
            </a:pPr>
            <a:r>
              <a:rPr lang="uk-UA" sz="3200" b="1" i="0" u="none" strike="noStrike" spc="0"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Віддають перевагу однотипним рухливим іграм - переважно сюжетного </a:t>
            </a:r>
            <a:r>
              <a:rPr lang="uk-UA" sz="3200" b="1" i="0" u="none" strike="noStrike" spc="0" dirty="0" smtClean="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характеру</a:t>
            </a:r>
            <a:endParaRPr lang="uk-UA" sz="3200" b="1" i="0" u="none" strike="noStrike" spc="0"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endParaRPr>
          </a:p>
          <a:p>
            <a:pPr algn="just">
              <a:lnSpc>
                <a:spcPct val="115000"/>
              </a:lnSpc>
            </a:pP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Такий підхід значно звужує поле педагогіч­ного впливу. Адже діти навчаються приймати правильні рішення та сміливо діяти, швидко реагувати лише в мінливих умовах ігрової си­туації.</a:t>
            </a:r>
          </a:p>
          <a:p>
            <a:pPr algn="just">
              <a:lnSpc>
                <a:spcPct val="115000"/>
              </a:lnSpc>
            </a:pPr>
            <a:r>
              <a:rPr lang="uk-UA" sz="20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Рекомендації:</a:t>
            </a:r>
            <a:r>
              <a:rPr lang="uk-UA" sz="20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під час планування урізноманітнюйте добірку рухли­вих ігор. Плануйте ігри змагального характеру (атракціони, змаган­ня, естафети), ігри-забави, українські народні рухливі ігри, а також різноманітні ігрові вправи. Вони формують рухові уміння і нави­чки, розвивають фізичні й вольові якості, сприяють активності та самостійності дітей у здобутті рухового досвіду тощо.</a:t>
            </a:r>
            <a:endParaRPr lang="ru-RU" sz="2000" dirty="0">
              <a:effectLst/>
              <a:latin typeface="Cambria" panose="02040503050406030204" pitchFamily="18" charset="0"/>
              <a:ea typeface="Cambria" panose="02040503050406030204" pitchFamily="18" charset="0"/>
              <a:cs typeface="Cambria" panose="02040503050406030204" pitchFamily="18" charset="0"/>
            </a:endParaRPr>
          </a:p>
          <a:p>
            <a:pPr algn="just">
              <a:lnSpc>
                <a:spcPct val="115000"/>
              </a:lnSpc>
            </a:pPr>
            <a:endParaRPr lang="ru-RU" sz="28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3" name="Рисунок 2">
            <a:extLst>
              <a:ext uri="{FF2B5EF4-FFF2-40B4-BE49-F238E27FC236}">
                <a16:creationId xmlns:a16="http://schemas.microsoft.com/office/drawing/2014/main" xmlns="" id="{3C5C65D6-CA76-41A9-97E2-E3858C3CC9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2539" y="5153452"/>
            <a:ext cx="2600740" cy="1560444"/>
          </a:xfrm>
          <a:prstGeom prst="rect">
            <a:avLst/>
          </a:prstGeom>
        </p:spPr>
      </p:pic>
    </p:spTree>
    <p:extLst>
      <p:ext uri="{BB962C8B-B14F-4D97-AF65-F5344CB8AC3E}">
        <p14:creationId xmlns:p14="http://schemas.microsoft.com/office/powerpoint/2010/main" val="153854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1498A6D-1A02-4425-9118-3157EBE8127B}"/>
              </a:ext>
            </a:extLst>
          </p:cNvPr>
          <p:cNvSpPr txBox="1"/>
          <p:nvPr/>
        </p:nvSpPr>
        <p:spPr>
          <a:xfrm>
            <a:off x="202094" y="352696"/>
            <a:ext cx="8994914" cy="4745915"/>
          </a:xfrm>
          <a:prstGeom prst="rect">
            <a:avLst/>
          </a:prstGeom>
          <a:noFill/>
        </p:spPr>
        <p:txBody>
          <a:bodyPr wrap="square">
            <a:spAutoFit/>
          </a:bodyPr>
          <a:lstStyle/>
          <a:p>
            <a:pPr algn="ctr"/>
            <a:r>
              <a:rPr lang="uk-UA" sz="3200" b="1" i="0" u="none" strike="noStrike" spc="0"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Пропонують ігри з рухами імітаційного характеру без ураху­вання життєвого досвіду </a:t>
            </a:r>
            <a:r>
              <a:rPr lang="uk-UA" sz="3200" b="1" i="0" u="none" strike="noStrike" spc="0" dirty="0" smtClean="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дітей </a:t>
            </a:r>
            <a:endParaRPr lang="uk-UA" sz="3200" b="1" i="0" u="none" strike="noStrike" spc="0"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endParaRPr>
          </a:p>
          <a:p>
            <a:endParaRPr lang="uk-UA" sz="2400" b="1" dirty="0">
              <a:solidFill>
                <a:srgbClr val="000000"/>
              </a:solidFill>
              <a:latin typeface="Times New Roman" panose="02020603050405020304" pitchFamily="18" charset="0"/>
              <a:ea typeface="Cambria" panose="02040503050406030204" pitchFamily="18" charset="0"/>
            </a:endParaRPr>
          </a:p>
          <a:p>
            <a:r>
              <a:rPr lang="uk-UA" sz="2400" dirty="0">
                <a:solidFill>
                  <a:srgbClr val="000000"/>
                </a:solidFill>
                <a:effectLst/>
                <a:latin typeface="Times New Roman" panose="02020603050405020304" pitchFamily="18" charset="0"/>
                <a:ea typeface="Calibri" panose="020F0502020204030204" pitchFamily="34" charset="0"/>
              </a:rPr>
              <a:t>Діти тоді правильно наслідують рухи тварин, трудові дії людей, якщо мають уявлення про них.</a:t>
            </a:r>
            <a:endParaRPr lang="uk-UA" sz="2400" b="1" dirty="0">
              <a:solidFill>
                <a:srgbClr val="000000"/>
              </a:solidFill>
              <a:latin typeface="Times New Roman" panose="02020603050405020304" pitchFamily="18" charset="0"/>
              <a:ea typeface="Cambria" panose="02040503050406030204" pitchFamily="18" charset="0"/>
            </a:endParaRPr>
          </a:p>
          <a:p>
            <a:pPr algn="just">
              <a:lnSpc>
                <a:spcPct val="115000"/>
              </a:lnSpc>
            </a:pPr>
            <a:endPar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just">
              <a:lnSpc>
                <a:spcPct val="115000"/>
              </a:lnSpc>
            </a:pPr>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Рекомендації:</a:t>
            </a:r>
            <a:r>
              <a:rPr lang="uk-UA" sz="24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дайте дітям змогу практично реалізувати їхні знання та уявлення про навколишню дійсність і отримати задоволення від цього.</a:t>
            </a:r>
            <a:endParaRPr lang="ru-RU" sz="1400" dirty="0">
              <a:effectLst/>
              <a:latin typeface="Cambria" panose="02040503050406030204" pitchFamily="18" charset="0"/>
              <a:ea typeface="Cambria" panose="02040503050406030204" pitchFamily="18" charset="0"/>
              <a:cs typeface="Cambria" panose="02040503050406030204" pitchFamily="18" charset="0"/>
            </a:endParaRPr>
          </a:p>
          <a:p>
            <a:endParaRPr lang="ru-RU" sz="2400" dirty="0"/>
          </a:p>
        </p:txBody>
      </p:sp>
      <p:pic>
        <p:nvPicPr>
          <p:cNvPr id="1028" name="Picture 4" descr="Подвижная игра «Воробушки и кот»: варианты, советы, преимущества">
            <a:extLst>
              <a:ext uri="{FF2B5EF4-FFF2-40B4-BE49-F238E27FC236}">
                <a16:creationId xmlns:a16="http://schemas.microsoft.com/office/drawing/2014/main" xmlns="" id="{B76A3986-A5C9-4E32-9319-9B3040575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7008" y="4163998"/>
            <a:ext cx="2730492" cy="204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42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C18FD2D-B774-4DE1-AFD0-5FD0D570E495}"/>
              </a:ext>
            </a:extLst>
          </p:cNvPr>
          <p:cNvSpPr>
            <a:spLocks noGrp="1"/>
          </p:cNvSpPr>
          <p:nvPr>
            <p:ph idx="1"/>
          </p:nvPr>
        </p:nvSpPr>
        <p:spPr>
          <a:xfrm>
            <a:off x="293020" y="477563"/>
            <a:ext cx="9076267" cy="3880773"/>
          </a:xfrm>
        </p:spPr>
        <p:txBody>
          <a:bodyPr>
            <a:normAutofit fontScale="92500"/>
          </a:bodyPr>
          <a:lstStyle/>
          <a:p>
            <a:r>
              <a:rPr lang="uk-UA" sz="2800" dirty="0">
                <a:solidFill>
                  <a:srgbClr val="000000"/>
                </a:solidFill>
                <a:effectLst/>
                <a:latin typeface="Times New Roman" panose="02020603050405020304" pitchFamily="18" charset="0"/>
                <a:ea typeface="Calibri" panose="020F0502020204030204" pitchFamily="34" charset="0"/>
              </a:rPr>
              <a:t>Проводять рухливі ігри з основними рухами, які діти ще не опанували. Якщо діти н</a:t>
            </a:r>
            <a:r>
              <a:rPr lang="uk-UA" sz="2800" b="1" spc="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е вміють </a:t>
            </a:r>
            <a:r>
              <a:rPr lang="uk-UA" sz="2800" b="1" spc="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uk-UA" sz="2800" b="1" spc="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підлізати -</a:t>
            </a:r>
            <a:r>
              <a:rPr lang="uk-UA" sz="2800" b="1" spc="0" dirty="0">
                <a:solidFill>
                  <a:srgbClr val="000000"/>
                </a:solidFill>
                <a:effectLst/>
                <a:latin typeface="Times New Roman" panose="02020603050405020304" pitchFamily="18" charset="0"/>
                <a:ea typeface="Century Gothic" panose="020B0502020202020204" pitchFamily="34" charset="0"/>
                <a:cs typeface="Times New Roman" panose="02020603050405020304" pitchFamily="18" charset="0"/>
              </a:rPr>
              <a:t> не плануйте гру «Кролики». </a:t>
            </a:r>
          </a:p>
          <a:p>
            <a:r>
              <a:rPr lang="uk-UA" sz="2800" spc="0" dirty="0">
                <a:solidFill>
                  <a:srgbClr val="000000"/>
                </a:solidFill>
                <a:effectLst/>
                <a:latin typeface="Times New Roman" panose="02020603050405020304" pitchFamily="18" charset="0"/>
                <a:ea typeface="Century Gothic" panose="020B0502020202020204" pitchFamily="34" charset="0"/>
                <a:cs typeface="Times New Roman" panose="02020603050405020304" pitchFamily="18" charset="0"/>
              </a:rPr>
              <a:t>Інак</a:t>
            </a:r>
            <a:r>
              <a:rPr lang="uk-UA" sz="2800" dirty="0">
                <a:solidFill>
                  <a:srgbClr val="000000"/>
                </a:solidFill>
                <a:effectLst/>
                <a:latin typeface="Times New Roman" panose="02020603050405020304" pitchFamily="18" charset="0"/>
                <a:ea typeface="Calibri" panose="020F0502020204030204" pitchFamily="34" charset="0"/>
              </a:rPr>
              <a:t>ше може з'явитися негативне ставлення до гри. Якщо їх навчили ме­тати, то вони із задоволенням грають в гру «Мисливці і зайці» тощо.</a:t>
            </a:r>
          </a:p>
          <a:p>
            <a:r>
              <a:rPr lang="uk-UA" sz="2400" b="0" i="1" u="none" strike="noStrike" spc="0" dirty="0">
                <a:solidFill>
                  <a:srgbClr val="000000"/>
                </a:solidFill>
                <a:effectLst/>
                <a:latin typeface="Times New Roman" panose="02020603050405020304" pitchFamily="18" charset="0"/>
                <a:ea typeface="Georgia" panose="02040502050405020303" pitchFamily="18" charset="0"/>
                <a:cs typeface="Georgia" panose="02040502050405020303" pitchFamily="18" charset="0"/>
              </a:rPr>
              <a:t>Рекомендації:</a:t>
            </a:r>
            <a:r>
              <a:rPr lang="uk-UA" sz="24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враховуйте рівень сформованості рухових умінь і на­вичок у дітей. Перед тим, як пропонувати дітям нову рухливу гру, треба вивчити з ними основний рух під час фізкультурного заняття.</a:t>
            </a:r>
            <a:endParaRPr lang="ru-RU" sz="2400" dirty="0">
              <a:effectLst/>
              <a:latin typeface="Cambria" panose="02040503050406030204" pitchFamily="18" charset="0"/>
              <a:ea typeface="Cambria" panose="02040503050406030204" pitchFamily="18" charset="0"/>
              <a:cs typeface="Cambria" panose="02040503050406030204" pitchFamily="18" charset="0"/>
            </a:endParaRPr>
          </a:p>
          <a:p>
            <a:endParaRPr lang="ru-RU" sz="2800" dirty="0"/>
          </a:p>
        </p:txBody>
      </p:sp>
      <p:pic>
        <p:nvPicPr>
          <p:cNvPr id="2" name="Рисунок 1">
            <a:extLst>
              <a:ext uri="{FF2B5EF4-FFF2-40B4-BE49-F238E27FC236}">
                <a16:creationId xmlns:a16="http://schemas.microsoft.com/office/drawing/2014/main" xmlns="" id="{89713A09-E04A-4DFF-99A5-0C052E3F54E2}"/>
              </a:ext>
            </a:extLst>
          </p:cNvPr>
          <p:cNvPicPr>
            <a:picLocks noChangeAspect="1"/>
          </p:cNvPicPr>
          <p:nvPr/>
        </p:nvPicPr>
        <p:blipFill>
          <a:blip r:embed="rId2"/>
          <a:stretch>
            <a:fillRect/>
          </a:stretch>
        </p:blipFill>
        <p:spPr>
          <a:xfrm>
            <a:off x="7740566" y="4358336"/>
            <a:ext cx="2927434" cy="2192750"/>
          </a:xfrm>
          <a:prstGeom prst="rect">
            <a:avLst/>
          </a:prstGeom>
        </p:spPr>
      </p:pic>
    </p:spTree>
    <p:extLst>
      <p:ext uri="{BB962C8B-B14F-4D97-AF65-F5344CB8AC3E}">
        <p14:creationId xmlns:p14="http://schemas.microsoft.com/office/powerpoint/2010/main" val="378516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C648B93B-83FA-4FE5-9FF8-56CE7D7E4C23}"/>
              </a:ext>
            </a:extLst>
          </p:cNvPr>
          <p:cNvSpPr txBox="1"/>
          <p:nvPr/>
        </p:nvSpPr>
        <p:spPr>
          <a:xfrm>
            <a:off x="1182757" y="866660"/>
            <a:ext cx="8319052" cy="4163576"/>
          </a:xfrm>
          <a:prstGeom prst="rect">
            <a:avLst/>
          </a:prstGeom>
          <a:noFill/>
        </p:spPr>
        <p:txBody>
          <a:bodyPr wrap="square">
            <a:spAutoFit/>
          </a:bodyPr>
          <a:lstStyle/>
          <a:p>
            <a:pPr indent="-90170" algn="ctr">
              <a:lnSpc>
                <a:spcPct val="115000"/>
              </a:lnSpc>
              <a:spcBef>
                <a:spcPts val="1200"/>
              </a:spcBef>
            </a:pPr>
            <a:r>
              <a:rPr lang="uk-UA" sz="3200" b="1" dirty="0">
                <a:solidFill>
                  <a:srgbClr val="FF0000"/>
                </a:solidFill>
                <a:effectLst/>
                <a:latin typeface="Times New Roman" panose="02020603050405020304" pitchFamily="18" charset="0"/>
                <a:ea typeface="Times New Roman" panose="02020603050405020304" pitchFamily="18" charset="0"/>
              </a:rPr>
              <a:t>Тривалість рухливої гри для різних вікових груп:</a:t>
            </a:r>
            <a:endParaRPr lang="ru-RU" sz="3200" b="1" dirty="0">
              <a:solidFill>
                <a:srgbClr val="FF0000"/>
              </a:solidFill>
              <a:effectLst/>
              <a:latin typeface="Times New Roman" panose="02020603050405020304" pitchFamily="18" charset="0"/>
              <a:ea typeface="Times New Roman" panose="02020603050405020304" pitchFamily="18" charset="0"/>
            </a:endParaRPr>
          </a:p>
          <a:p>
            <a:pPr algn="just">
              <a:lnSpc>
                <a:spcPct val="115000"/>
              </a:lnSpc>
              <a:tabLst>
                <a:tab pos="707390" algn="l"/>
              </a:tabLst>
            </a:pPr>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І молодша група</a:t>
            </a:r>
            <a:r>
              <a:rPr lang="uk-UA" sz="2400" i="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- 5-6 хв із повторенням 2-4 рази;</a:t>
            </a:r>
            <a:endParaRPr lang="ru-RU" sz="2400" i="1" dirty="0">
              <a:effectLst/>
              <a:latin typeface="Cambria" panose="02040503050406030204" pitchFamily="18" charset="0"/>
              <a:ea typeface="Cambria" panose="02040503050406030204" pitchFamily="18" charset="0"/>
              <a:cs typeface="Cambria" panose="02040503050406030204" pitchFamily="18" charset="0"/>
            </a:endParaRPr>
          </a:p>
          <a:p>
            <a:pPr algn="l">
              <a:lnSpc>
                <a:spcPct val="115000"/>
              </a:lnSpc>
              <a:tabLst>
                <a:tab pos="749935" algn="l"/>
              </a:tabLst>
            </a:pPr>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ІІ молодша група</a:t>
            </a:r>
            <a:r>
              <a:rPr lang="uk-UA" sz="2400" i="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- 6-8 хв із повторенням 3-5 разів; </a:t>
            </a:r>
          </a:p>
          <a:p>
            <a:pPr algn="l">
              <a:lnSpc>
                <a:spcPct val="115000"/>
              </a:lnSpc>
              <a:tabLst>
                <a:tab pos="749935" algn="l"/>
              </a:tabLst>
            </a:pPr>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середня група</a:t>
            </a:r>
            <a:r>
              <a:rPr lang="uk-UA" sz="2400" i="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- 8-10 хв із повторенням 4-5 разів; </a:t>
            </a:r>
          </a:p>
          <a:p>
            <a:pPr algn="l">
              <a:lnSpc>
                <a:spcPct val="115000"/>
              </a:lnSpc>
              <a:tabLst>
                <a:tab pos="749935" algn="l"/>
              </a:tabLst>
            </a:pPr>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старша група</a:t>
            </a:r>
            <a:r>
              <a:rPr lang="uk-UA" sz="2400" i="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- 10-12 хв із повторенням 4-6 разів</a:t>
            </a:r>
            <a:r>
              <a:rPr lang="uk-UA" sz="24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p>
          <a:p>
            <a:pPr algn="l">
              <a:lnSpc>
                <a:spcPct val="115000"/>
              </a:lnSpc>
              <a:tabLst>
                <a:tab pos="749935" algn="l"/>
              </a:tabLst>
            </a:pPr>
            <a:r>
              <a:rPr lang="uk-UA" sz="24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Пауза між програваннями — 0,5-1 хв. Під час цієї паузи ви­хователь лаконічно аналізує, чи правильно діти виконують рухи та дотримуються правил.</a:t>
            </a:r>
            <a:endParaRPr lang="ru-RU" sz="24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3" name="Рисунок 2">
            <a:extLst>
              <a:ext uri="{FF2B5EF4-FFF2-40B4-BE49-F238E27FC236}">
                <a16:creationId xmlns:a16="http://schemas.microsoft.com/office/drawing/2014/main" xmlns="" id="{05B9840E-188D-4AB6-8FC4-565B2FAC21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5948" y="4620006"/>
            <a:ext cx="2981740" cy="1982540"/>
          </a:xfrm>
          <a:prstGeom prst="rect">
            <a:avLst/>
          </a:prstGeom>
        </p:spPr>
      </p:pic>
    </p:spTree>
    <p:extLst>
      <p:ext uri="{BB962C8B-B14F-4D97-AF65-F5344CB8AC3E}">
        <p14:creationId xmlns:p14="http://schemas.microsoft.com/office/powerpoint/2010/main" val="221183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810" y="821634"/>
            <a:ext cx="8916192" cy="2186609"/>
          </a:xfrm>
        </p:spPr>
        <p:txBody>
          <a:bodyPr>
            <a:normAutofit fontScale="90000"/>
          </a:bodyPr>
          <a:lstStyle/>
          <a:p>
            <a:pPr algn="ctr"/>
            <a:r>
              <a:rPr lang="ru-RU" dirty="0"/>
              <a:t/>
            </a:r>
            <a:br>
              <a:rPr lang="ru-RU" dirty="0"/>
            </a:br>
            <a:r>
              <a:rPr lang="ru-RU" sz="2700" dirty="0">
                <a:solidFill>
                  <a:schemeClr val="tx1"/>
                </a:solidFill>
                <a:latin typeface="Times New Roman" panose="02020603050405020304" pitchFamily="18" charset="0"/>
                <a:cs typeface="Times New Roman" panose="02020603050405020304" pitchFamily="18" charset="0"/>
              </a:rPr>
              <a:t>Використана література:</a:t>
            </a:r>
            <a:br>
              <a:rPr lang="ru-RU" sz="2700" dirty="0">
                <a:solidFill>
                  <a:schemeClr val="tx1"/>
                </a:solidFill>
                <a:latin typeface="Times New Roman" panose="02020603050405020304" pitchFamily="18" charset="0"/>
                <a:cs typeface="Times New Roman" panose="02020603050405020304" pitchFamily="18" charset="0"/>
              </a:rPr>
            </a:br>
            <a:r>
              <a:rPr lang="ru-RU" sz="3100" dirty="0">
                <a:solidFill>
                  <a:schemeClr val="tx1"/>
                </a:solidFill>
                <a:latin typeface="Times New Roman" panose="02020603050405020304" pitchFamily="18" charset="0"/>
                <a:cs typeface="Times New Roman" panose="02020603050405020304" pitchFamily="18" charset="0"/>
              </a:rPr>
              <a:t> </a:t>
            </a:r>
            <a:r>
              <a:rPr lang="ru-RU" sz="1600" b="1" i="0" cap="all" dirty="0">
                <a:solidFill>
                  <a:srgbClr val="000000"/>
                </a:solidFill>
                <a:effectLst/>
                <a:latin typeface="Times New Roman" panose="02020603050405020304" pitchFamily="18" charset="0"/>
                <a:cs typeface="Times New Roman" panose="02020603050405020304" pitchFamily="18" charset="0"/>
              </a:rPr>
              <a:t>ГАННА БЄЛЄНЬКА</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cap="all" dirty="0">
                <a:solidFill>
                  <a:srgbClr val="000000"/>
                </a:solidFill>
                <a:effectLst/>
                <a:latin typeface="Times New Roman" panose="02020603050405020304" pitchFamily="18" charset="0"/>
                <a:cs typeface="Times New Roman" panose="02020603050405020304" pitchFamily="18" charset="0"/>
              </a:rPr>
              <a:t>ЛАРИСА ГАРАЩЕНКО. </a:t>
            </a:r>
            <a:br>
              <a:rPr lang="ru-RU" sz="1600" b="1" i="0" cap="all" dirty="0">
                <a:solidFill>
                  <a:srgbClr val="000000"/>
                </a:solidFill>
                <a:effectLst/>
                <a:latin typeface="Times New Roman" panose="02020603050405020304" pitchFamily="18" charset="0"/>
                <a:cs typeface="Times New Roman" panose="02020603050405020304" pitchFamily="18" charset="0"/>
              </a:rPr>
            </a:br>
            <a:r>
              <a:rPr lang="ru-RU" sz="1600" b="1" i="0" cap="all" dirty="0">
                <a:solidFill>
                  <a:srgbClr val="000000"/>
                </a:solidFill>
                <a:effectLst/>
                <a:latin typeface="Times New Roman" panose="02020603050405020304" pitchFamily="18" charset="0"/>
                <a:cs typeface="Times New Roman" panose="02020603050405020304" pitchFamily="18" charset="0"/>
              </a:rPr>
              <a:t>Журнал «Вихователь-методист Дошкільного закладу» 2018, № 7,  с. 49</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r>
              <a:rPr lang="ru-RU" b="1" i="1" dirty="0">
                <a:solidFill>
                  <a:srgbClr val="006600"/>
                </a:solidFill>
                <a:latin typeface="Times New Roman" panose="02020603050405020304" pitchFamily="18" charset="0"/>
                <a:cs typeface="Times New Roman" panose="02020603050405020304" pitchFamily="18" charset="0"/>
              </a:rPr>
              <a:t/>
            </a:r>
            <a:br>
              <a:rPr lang="ru-RU" b="1" i="1" dirty="0">
                <a:solidFill>
                  <a:srgbClr val="006600"/>
                </a:solidFill>
                <a:latin typeface="Times New Roman" panose="02020603050405020304" pitchFamily="18" charset="0"/>
                <a:cs typeface="Times New Roman" panose="02020603050405020304" pitchFamily="18" charset="0"/>
              </a:rPr>
            </a:br>
            <a:endParaRPr lang="ru-RU" b="1" i="1" dirty="0">
              <a:solidFill>
                <a:srgbClr val="006600"/>
              </a:solidFill>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711B69AB-7FEF-4098-A82A-F5F2767F50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3062" y="3008243"/>
            <a:ext cx="4923182" cy="3266875"/>
          </a:xfrm>
          <a:prstGeom prst="rect">
            <a:avLst/>
          </a:prstGeom>
        </p:spPr>
      </p:pic>
    </p:spTree>
    <p:extLst>
      <p:ext uri="{BB962C8B-B14F-4D97-AF65-F5344CB8AC3E}">
        <p14:creationId xmlns:p14="http://schemas.microsoft.com/office/powerpoint/2010/main" val="1662825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6600" b="1" dirty="0" smtClean="0">
                <a:solidFill>
                  <a:schemeClr val="accent2">
                    <a:lumMod val="75000"/>
                  </a:schemeClr>
                </a:solidFill>
                <a:latin typeface="Times New Roman" pitchFamily="18" charset="0"/>
                <a:cs typeface="Times New Roman" pitchFamily="18" charset="0"/>
              </a:rPr>
              <a:t>ДЯКУЮ ЗА УВАГУ !</a:t>
            </a:r>
            <a:endParaRPr lang="ru-RU" sz="6600"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9549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643318A-653A-4EB4-9D40-291458138E58}"/>
              </a:ext>
            </a:extLst>
          </p:cNvPr>
          <p:cNvSpPr txBox="1"/>
          <p:nvPr/>
        </p:nvSpPr>
        <p:spPr>
          <a:xfrm>
            <a:off x="783771" y="83127"/>
            <a:ext cx="8370168" cy="1581715"/>
          </a:xfrm>
          <a:prstGeom prst="rect">
            <a:avLst/>
          </a:prstGeom>
          <a:noFill/>
        </p:spPr>
        <p:txBody>
          <a:bodyPr wrap="square">
            <a:spAutoFit/>
          </a:bodyPr>
          <a:lstStyle/>
          <a:p>
            <a:pPr indent="266700" algn="ctr">
              <a:lnSpc>
                <a:spcPct val="115000"/>
              </a:lnSpc>
              <a:spcBef>
                <a:spcPts val="4200"/>
              </a:spcBef>
            </a:pPr>
            <a:r>
              <a:rPr lang="uk-UA" sz="2800" b="1"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Чим відрізняється рухлива гра </a:t>
            </a:r>
            <a:endParaRPr lang="uk-UA" sz="2800" b="1" dirty="0" smtClean="0">
              <a:solidFill>
                <a:srgbClr val="FF0000"/>
              </a:solidFill>
              <a:effectLst/>
              <a:latin typeface="Times New Roman" panose="02020603050405020304" pitchFamily="18" charset="0"/>
              <a:ea typeface="Cambria" panose="02040503050406030204" pitchFamily="18" charset="0"/>
              <a:cs typeface="Cambria" panose="02040503050406030204" pitchFamily="18" charset="0"/>
            </a:endParaRPr>
          </a:p>
          <a:p>
            <a:pPr indent="266700" algn="ctr">
              <a:lnSpc>
                <a:spcPct val="115000"/>
              </a:lnSpc>
              <a:spcBef>
                <a:spcPts val="4200"/>
              </a:spcBef>
            </a:pPr>
            <a:r>
              <a:rPr lang="uk-UA" sz="2800" b="1" dirty="0" smtClean="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від </a:t>
            </a:r>
            <a:r>
              <a:rPr lang="uk-UA" sz="2800" b="1"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ігрової вправи?</a:t>
            </a:r>
            <a:endParaRPr lang="ru-RU" sz="2800" b="1" dirty="0">
              <a:solidFill>
                <a:srgbClr val="FF0000"/>
              </a:solidFill>
              <a:effectLst/>
              <a:latin typeface="Cambria" panose="02040503050406030204" pitchFamily="18" charset="0"/>
              <a:ea typeface="Cambria" panose="02040503050406030204" pitchFamily="18" charset="0"/>
              <a:cs typeface="Cambria" panose="02040503050406030204" pitchFamily="18" charset="0"/>
            </a:endParaRPr>
          </a:p>
        </p:txBody>
      </p:sp>
      <p:pic>
        <p:nvPicPr>
          <p:cNvPr id="11" name="Рисунок 10">
            <a:extLst>
              <a:ext uri="{FF2B5EF4-FFF2-40B4-BE49-F238E27FC236}">
                <a16:creationId xmlns:a16="http://schemas.microsoft.com/office/drawing/2014/main" xmlns="" id="{4ED8B9E6-4E8E-400A-9563-37482A185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623" y="1039159"/>
            <a:ext cx="1890316" cy="3360563"/>
          </a:xfrm>
          <a:prstGeom prst="rect">
            <a:avLst/>
          </a:prstGeom>
        </p:spPr>
      </p:pic>
      <p:pic>
        <p:nvPicPr>
          <p:cNvPr id="15" name="Рисунок 14">
            <a:extLst>
              <a:ext uri="{FF2B5EF4-FFF2-40B4-BE49-F238E27FC236}">
                <a16:creationId xmlns:a16="http://schemas.microsoft.com/office/drawing/2014/main" xmlns="" id="{7220DC81-0AD9-4D41-AEE3-565F4A099E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57" y="1629207"/>
            <a:ext cx="3987354" cy="2676939"/>
          </a:xfrm>
          <a:prstGeom prst="rect">
            <a:avLst/>
          </a:prstGeom>
        </p:spPr>
      </p:pic>
      <p:sp>
        <p:nvSpPr>
          <p:cNvPr id="2" name="Заголовок 1">
            <a:extLst>
              <a:ext uri="{FF2B5EF4-FFF2-40B4-BE49-F238E27FC236}">
                <a16:creationId xmlns:a16="http://schemas.microsoft.com/office/drawing/2014/main" xmlns="" id="{F4ACE65A-32FD-48DA-8AC7-DEB4E3770037}"/>
              </a:ext>
            </a:extLst>
          </p:cNvPr>
          <p:cNvSpPr>
            <a:spLocks noGrp="1"/>
          </p:cNvSpPr>
          <p:nvPr>
            <p:ph type="ctrTitle"/>
          </p:nvPr>
        </p:nvSpPr>
        <p:spPr>
          <a:xfrm>
            <a:off x="463138" y="4536373"/>
            <a:ext cx="6361731" cy="997527"/>
          </a:xfrm>
        </p:spPr>
        <p:txBody>
          <a:bodyPr/>
          <a:lstStyle/>
          <a:p>
            <a:pPr algn="ctr"/>
            <a:r>
              <a:rPr lang="uk-UA" sz="1800" dirty="0" smtClean="0">
                <a:solidFill>
                  <a:srgbClr val="000000"/>
                </a:solidFill>
                <a:effectLst/>
                <a:latin typeface="Times New Roman" panose="02020603050405020304" pitchFamily="18" charset="0"/>
                <a:ea typeface="Calibri" panose="020F0502020204030204" pitchFamily="34" charset="0"/>
              </a:rPr>
              <a:t/>
            </a:r>
            <a:br>
              <a:rPr lang="uk-UA" sz="1800" dirty="0" smtClean="0">
                <a:solidFill>
                  <a:srgbClr val="000000"/>
                </a:solidFill>
                <a:effectLst/>
                <a:latin typeface="Times New Roman" panose="02020603050405020304" pitchFamily="18" charset="0"/>
                <a:ea typeface="Calibri" panose="020F0502020204030204" pitchFamily="34" charset="0"/>
              </a:rPr>
            </a:br>
            <a:r>
              <a:rPr lang="uk-UA" sz="1800" dirty="0">
                <a:solidFill>
                  <a:srgbClr val="000000"/>
                </a:solidFill>
                <a:latin typeface="Times New Roman" panose="02020603050405020304" pitchFamily="18" charset="0"/>
                <a:ea typeface="Calibri" panose="020F0502020204030204" pitchFamily="34" charset="0"/>
              </a:rPr>
              <a:t/>
            </a:r>
            <a:br>
              <a:rPr lang="uk-UA" sz="1800" dirty="0">
                <a:solidFill>
                  <a:srgbClr val="000000"/>
                </a:solidFill>
                <a:latin typeface="Times New Roman" panose="02020603050405020304" pitchFamily="18" charset="0"/>
                <a:ea typeface="Calibri" panose="020F0502020204030204" pitchFamily="34" charset="0"/>
              </a:rPr>
            </a:br>
            <a:r>
              <a:rPr lang="uk-UA" sz="2000" b="1" dirty="0" smtClean="0">
                <a:solidFill>
                  <a:srgbClr val="000000"/>
                </a:solidFill>
                <a:effectLst/>
                <a:latin typeface="Times New Roman" panose="02020603050405020304" pitchFamily="18" charset="0"/>
                <a:ea typeface="Calibri" panose="020F0502020204030204" pitchFamily="34" charset="0"/>
              </a:rPr>
              <a:t>Рухлива </a:t>
            </a:r>
            <a:r>
              <a:rPr lang="uk-UA" sz="2000" b="1"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гра</a:t>
            </a:r>
            <a:r>
              <a:rPr lang="uk-UA" sz="2000" b="1" dirty="0">
                <a:solidFill>
                  <a:srgbClr val="000000"/>
                </a:solidFill>
                <a:effectLst/>
                <a:latin typeface="Times New Roman" panose="02020603050405020304" pitchFamily="18" charset="0"/>
                <a:ea typeface="Calibri" panose="020F0502020204030204" pitchFamily="34" charset="0"/>
              </a:rPr>
              <a:t> має в основі ігровий задум - образний або умовний. Її використовують на етапі закріплення та вдоскона­лення рухових навичок</a:t>
            </a:r>
            <a:endParaRPr lang="ru-RU" sz="2000" b="1" dirty="0"/>
          </a:p>
        </p:txBody>
      </p:sp>
      <p:sp>
        <p:nvSpPr>
          <p:cNvPr id="3" name="Подзаголовок 2">
            <a:extLst>
              <a:ext uri="{FF2B5EF4-FFF2-40B4-BE49-F238E27FC236}">
                <a16:creationId xmlns:a16="http://schemas.microsoft.com/office/drawing/2014/main" xmlns="" id="{F64D895B-FB01-4C9D-A916-B55410991015}"/>
              </a:ext>
            </a:extLst>
          </p:cNvPr>
          <p:cNvSpPr>
            <a:spLocks noGrp="1"/>
          </p:cNvSpPr>
          <p:nvPr>
            <p:ph type="subTitle" idx="1"/>
          </p:nvPr>
        </p:nvSpPr>
        <p:spPr>
          <a:xfrm>
            <a:off x="4643251" y="5474524"/>
            <a:ext cx="7303326" cy="1282535"/>
          </a:xfrm>
        </p:spPr>
        <p:txBody>
          <a:bodyPr>
            <a:noAutofit/>
          </a:bodyPr>
          <a:lstStyle/>
          <a:p>
            <a:r>
              <a:rPr lang="uk-UA" sz="2000" b="1" dirty="0">
                <a:solidFill>
                  <a:srgbClr val="000000"/>
                </a:solidFill>
                <a:effectLst/>
                <a:latin typeface="Times New Roman" panose="02020603050405020304" pitchFamily="18" charset="0"/>
                <a:ea typeface="Calibri" panose="020F0502020204030204" pitchFamily="34" charset="0"/>
              </a:rPr>
              <a:t>Завдання </a:t>
            </a:r>
            <a:r>
              <a:rPr lang="uk-UA" sz="2000" b="1"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ігрової вправи</a:t>
            </a:r>
            <a:r>
              <a:rPr lang="uk-UA" sz="2000" b="1" dirty="0">
                <a:solidFill>
                  <a:srgbClr val="000000"/>
                </a:solidFill>
                <a:effectLst/>
                <a:latin typeface="Times New Roman" panose="02020603050405020304" pitchFamily="18" charset="0"/>
                <a:ea typeface="Calibri" panose="020F0502020204030204" pitchFamily="34" charset="0"/>
              </a:rPr>
              <a:t> - навчити певного руху. Її ви­користовують на етапі розучування рухової дії, закріплення та вдосконалення рухових навичок. Ігрову вправу виконує кожна дитина індивідуально</a:t>
            </a:r>
            <a:endParaRPr lang="ru-RU" sz="2000" b="1" dirty="0"/>
          </a:p>
        </p:txBody>
      </p:sp>
    </p:spTree>
    <p:extLst>
      <p:ext uri="{BB962C8B-B14F-4D97-AF65-F5344CB8AC3E}">
        <p14:creationId xmlns:p14="http://schemas.microsoft.com/office/powerpoint/2010/main" val="51689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374" y="350907"/>
            <a:ext cx="8596668" cy="5241510"/>
          </a:xfrm>
        </p:spPr>
        <p:txBody>
          <a:bodyPr>
            <a:normAutofit fontScale="92500" lnSpcReduction="20000"/>
          </a:bodyPr>
          <a:lstStyle/>
          <a:p>
            <a:pPr marL="0" indent="0" algn="ctr">
              <a:buNone/>
            </a:pPr>
            <a:r>
              <a:rPr lang="ru-RU" sz="3000" b="1" i="1" dirty="0">
                <a:solidFill>
                  <a:srgbClr val="FF0000"/>
                </a:solidFill>
                <a:latin typeface="Times New Roman" panose="02020603050405020304" pitchFamily="18" charset="0"/>
                <a:cs typeface="Times New Roman" panose="02020603050405020304" pitchFamily="18" charset="0"/>
              </a:rPr>
              <a:t>За </a:t>
            </a:r>
            <a:r>
              <a:rPr lang="ru-RU" sz="3000" b="1" i="1" dirty="0" err="1">
                <a:solidFill>
                  <a:srgbClr val="FF0000"/>
                </a:solidFill>
                <a:latin typeface="Times New Roman" panose="02020603050405020304" pitchFamily="18" charset="0"/>
                <a:cs typeface="Times New Roman" panose="02020603050405020304" pitchFamily="18" charset="0"/>
              </a:rPr>
              <a:t>ознакою</a:t>
            </a:r>
            <a:r>
              <a:rPr lang="ru-RU" sz="3000" b="1" i="1" dirty="0">
                <a:solidFill>
                  <a:srgbClr val="FF0000"/>
                </a:solidFill>
                <a:latin typeface="Times New Roman" panose="02020603050405020304" pitchFamily="18" charset="0"/>
                <a:cs typeface="Times New Roman" panose="02020603050405020304" pitchFamily="18" charset="0"/>
              </a:rPr>
              <a:t> основного руху, </a:t>
            </a:r>
            <a:r>
              <a:rPr lang="ru-RU" sz="3000" b="1" i="1" dirty="0" err="1" smtClean="0">
                <a:solidFill>
                  <a:srgbClr val="FF0000"/>
                </a:solidFill>
                <a:latin typeface="Times New Roman" panose="02020603050405020304" pitchFamily="18" charset="0"/>
                <a:cs typeface="Times New Roman" panose="02020603050405020304" pitchFamily="18" charset="0"/>
              </a:rPr>
              <a:t>який</a:t>
            </a:r>
            <a:r>
              <a:rPr lang="ru-RU" sz="3000" b="1" i="1" dirty="0" smtClean="0">
                <a:solidFill>
                  <a:srgbClr val="FF0000"/>
                </a:solidFill>
                <a:latin typeface="Times New Roman" panose="02020603050405020304" pitchFamily="18" charset="0"/>
                <a:cs typeface="Times New Roman" panose="02020603050405020304" pitchFamily="18" charset="0"/>
              </a:rPr>
              <a:t> </a:t>
            </a:r>
            <a:r>
              <a:rPr lang="ru-RU" sz="3000" b="1" i="1" dirty="0" err="1">
                <a:solidFill>
                  <a:srgbClr val="FF0000"/>
                </a:solidFill>
                <a:latin typeface="Times New Roman" panose="02020603050405020304" pitchFamily="18" charset="0"/>
                <a:cs typeface="Times New Roman" panose="02020603050405020304" pitchFamily="18" charset="0"/>
              </a:rPr>
              <a:t>переважає</a:t>
            </a:r>
            <a:r>
              <a:rPr lang="ru-RU" sz="3000" b="1" i="1" dirty="0">
                <a:solidFill>
                  <a:srgbClr val="FF0000"/>
                </a:solidFill>
                <a:latin typeface="Times New Roman" panose="02020603050405020304" pitchFamily="18" charset="0"/>
                <a:cs typeface="Times New Roman" panose="02020603050405020304" pitchFamily="18" charset="0"/>
              </a:rPr>
              <a:t>, </a:t>
            </a:r>
            <a:r>
              <a:rPr lang="ru-RU" sz="3000" b="1" i="1" dirty="0" err="1">
                <a:solidFill>
                  <a:srgbClr val="FF0000"/>
                </a:solidFill>
                <a:latin typeface="Times New Roman" panose="02020603050405020304" pitchFamily="18" charset="0"/>
                <a:cs typeface="Times New Roman" panose="02020603050405020304" pitchFamily="18" charset="0"/>
              </a:rPr>
              <a:t>розрізняють</a:t>
            </a:r>
            <a:r>
              <a:rPr lang="ru-RU" sz="3000" b="1" i="1" dirty="0">
                <a:solidFill>
                  <a:srgbClr val="FF0000"/>
                </a:solidFill>
                <a:latin typeface="Times New Roman" panose="02020603050405020304" pitchFamily="18" charset="0"/>
                <a:cs typeface="Times New Roman" panose="02020603050405020304" pitchFamily="18" charset="0"/>
              </a:rPr>
              <a:t> ігри:</a:t>
            </a:r>
          </a:p>
          <a:p>
            <a:pPr marL="0" indent="0">
              <a:buNone/>
            </a:pPr>
            <a:r>
              <a:rPr lang="ru-RU" sz="2400" dirty="0">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з </a:t>
            </a:r>
            <a:r>
              <a:rPr lang="ru-RU" sz="2400" dirty="0" err="1">
                <a:solidFill>
                  <a:schemeClr val="tx1"/>
                </a:solidFill>
                <a:latin typeface="Times New Roman" panose="02020603050405020304" pitchFamily="18" charset="0"/>
                <a:cs typeface="Times New Roman" panose="02020603050405020304" pitchFamily="18" charset="0"/>
              </a:rPr>
              <a:t>ходьбою</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бігом</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стрибками</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лазінням</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метанням</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на </a:t>
            </a:r>
            <a:r>
              <a:rPr lang="ru-RU" sz="2400" dirty="0" err="1">
                <a:solidFill>
                  <a:schemeClr val="tx1"/>
                </a:solidFill>
                <a:latin typeface="Times New Roman" panose="02020603050405020304" pitchFamily="18" charset="0"/>
                <a:cs typeface="Times New Roman" panose="02020603050405020304" pitchFamily="18" charset="0"/>
              </a:rPr>
              <a:t>орієнтування</a:t>
            </a:r>
            <a:r>
              <a:rPr lang="ru-RU" sz="2400" dirty="0">
                <a:solidFill>
                  <a:schemeClr val="tx1"/>
                </a:solidFill>
                <a:latin typeface="Times New Roman" panose="02020603050405020304" pitchFamily="18" charset="0"/>
                <a:cs typeface="Times New Roman" panose="02020603050405020304" pitchFamily="18" charset="0"/>
              </a:rPr>
              <a:t> у </a:t>
            </a:r>
            <a:r>
              <a:rPr lang="ru-RU" sz="2400" dirty="0" err="1">
                <a:solidFill>
                  <a:schemeClr val="tx1"/>
                </a:solidFill>
                <a:latin typeface="Times New Roman" panose="02020603050405020304" pitchFamily="18" charset="0"/>
                <a:cs typeface="Times New Roman" panose="02020603050405020304" pitchFamily="18" charset="0"/>
              </a:rPr>
              <a:t>просторі</a:t>
            </a:r>
            <a:r>
              <a:rPr lang="ru-RU" sz="2400" dirty="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b="1" i="1" dirty="0">
                <a:latin typeface="Times New Roman" panose="02020603050405020304" pitchFamily="18" charset="0"/>
                <a:cs typeface="Times New Roman" panose="02020603050405020304" pitchFamily="18" charset="0"/>
              </a:rPr>
              <a:t>За </a:t>
            </a:r>
            <a:r>
              <a:rPr lang="ru-RU" sz="2400" b="1" i="1" dirty="0" err="1">
                <a:latin typeface="Times New Roman" panose="02020603050405020304" pitchFamily="18" charset="0"/>
                <a:cs typeface="Times New Roman" panose="02020603050405020304" pitchFamily="18" charset="0"/>
              </a:rPr>
              <a:t>ступенем</a:t>
            </a:r>
            <a:r>
              <a:rPr lang="ru-RU" sz="2400" b="1" i="1" dirty="0">
                <a:latin typeface="Times New Roman" panose="02020603050405020304" pitchFamily="18" charset="0"/>
                <a:cs typeface="Times New Roman" panose="02020603050405020304" pitchFamily="18" charset="0"/>
              </a:rPr>
              <a:t> фізичного </a:t>
            </a:r>
            <a:r>
              <a:rPr lang="ru-RU" sz="2400" b="1" i="1" dirty="0" err="1">
                <a:latin typeface="Times New Roman" panose="02020603050405020304" pitchFamily="18" charset="0"/>
                <a:cs typeface="Times New Roman" panose="02020603050405020304" pitchFamily="18" charset="0"/>
              </a:rPr>
              <a:t>навантаження</a:t>
            </a:r>
            <a:r>
              <a:rPr lang="ru-RU" sz="2400" b="1" i="1"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ігри </a:t>
            </a:r>
            <a:r>
              <a:rPr lang="ru-RU" sz="2400" dirty="0" err="1">
                <a:solidFill>
                  <a:schemeClr val="tx1"/>
                </a:solidFill>
                <a:latin typeface="Times New Roman" panose="02020603050405020304" pitchFamily="18" charset="0"/>
                <a:cs typeface="Times New Roman" panose="02020603050405020304" pitchFamily="18" charset="0"/>
              </a:rPr>
              <a:t>великої</a:t>
            </a:r>
            <a:r>
              <a:rPr lang="ru-RU" sz="2400" dirty="0">
                <a:solidFill>
                  <a:schemeClr val="tx1"/>
                </a:solidFill>
                <a:latin typeface="Times New Roman" panose="02020603050405020304" pitchFamily="18" charset="0"/>
                <a:cs typeface="Times New Roman" panose="02020603050405020304" pitchFamily="18" charset="0"/>
              </a:rPr>
              <a:t> рухливості;</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середньої</a:t>
            </a:r>
            <a:r>
              <a:rPr lang="ru-RU" sz="2400" dirty="0">
                <a:solidFill>
                  <a:schemeClr val="tx1"/>
                </a:solidFill>
                <a:latin typeface="Times New Roman" panose="02020603050405020304" pitchFamily="18" charset="0"/>
                <a:cs typeface="Times New Roman" panose="02020603050405020304" pitchFamily="18" charset="0"/>
              </a:rPr>
              <a:t> рухливості;</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малої рухливості.</a:t>
            </a:r>
          </a:p>
          <a:p>
            <a:pPr marL="0" indent="0">
              <a:buNone/>
            </a:pPr>
            <a:endParaRPr lang="ru-RU" sz="24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4188F028-7450-4D7A-BC4A-EE1BE5177B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1389" y="1427921"/>
            <a:ext cx="5336210" cy="4002157"/>
          </a:xfrm>
          <a:prstGeom prst="rect">
            <a:avLst/>
          </a:prstGeom>
        </p:spPr>
      </p:pic>
    </p:spTree>
    <p:extLst>
      <p:ext uri="{BB962C8B-B14F-4D97-AF65-F5344CB8AC3E}">
        <p14:creationId xmlns:p14="http://schemas.microsoft.com/office/powerpoint/2010/main" val="103061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A221227-CDF7-4738-9F49-28D64EF84088}"/>
              </a:ext>
            </a:extLst>
          </p:cNvPr>
          <p:cNvSpPr txBox="1"/>
          <p:nvPr/>
        </p:nvSpPr>
        <p:spPr>
          <a:xfrm>
            <a:off x="520148" y="393749"/>
            <a:ext cx="8915400" cy="6124754"/>
          </a:xfrm>
          <a:prstGeom prst="rect">
            <a:avLst/>
          </a:prstGeom>
          <a:noFill/>
        </p:spPr>
        <p:txBody>
          <a:bodyPr wrap="square">
            <a:spAutoFit/>
          </a:bodyPr>
          <a:lstStyle/>
          <a:p>
            <a:endParaRPr lang="ru-RU" sz="2400" dirty="0">
              <a:latin typeface="Times New Roman" panose="02020603050405020304" pitchFamily="18" charset="0"/>
              <a:cs typeface="Times New Roman" panose="02020603050405020304" pitchFamily="18" charset="0"/>
            </a:endParaRPr>
          </a:p>
          <a:p>
            <a:pPr algn="ctr"/>
            <a:r>
              <a:rPr lang="uk-UA" sz="2800" b="1" dirty="0">
                <a:solidFill>
                  <a:srgbClr val="FF0000"/>
                </a:solidFill>
                <a:effectLst/>
                <a:latin typeface="Times New Roman" panose="02020603050405020304" pitchFamily="18" charset="0"/>
                <a:ea typeface="Calibri" panose="020F0502020204030204" pitchFamily="34" charset="0"/>
              </a:rPr>
              <a:t>Ігри та ігрові вправи </a:t>
            </a:r>
            <a:r>
              <a:rPr lang="uk-UA" sz="2800" b="1" i="0" u="none" strike="noStrike" spc="0"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з еле­ментами спорту </a:t>
            </a:r>
            <a:r>
              <a:rPr lang="uk-UA" sz="2800" b="1" dirty="0">
                <a:solidFill>
                  <a:srgbClr val="FF0000"/>
                </a:solidFill>
                <a:effectLst/>
                <a:latin typeface="Times New Roman" panose="02020603050405020304" pitchFamily="18" charset="0"/>
                <a:ea typeface="Calibri" panose="020F0502020204030204" pitchFamily="34" charset="0"/>
              </a:rPr>
              <a:t>(баскетбол, фут­бол, городки </a:t>
            </a:r>
            <a:r>
              <a:rPr lang="uk-UA" sz="2800" b="1" dirty="0" smtClean="0">
                <a:solidFill>
                  <a:srgbClr val="FF0000"/>
                </a:solidFill>
                <a:effectLst/>
                <a:latin typeface="Times New Roman" panose="02020603050405020304" pitchFamily="18" charset="0"/>
                <a:ea typeface="Calibri" panose="020F0502020204030204" pitchFamily="34" charset="0"/>
              </a:rPr>
              <a:t>)</a:t>
            </a:r>
          </a:p>
          <a:p>
            <a:pPr algn="just"/>
            <a:r>
              <a:rPr lang="uk-UA" sz="2400" dirty="0" smtClean="0">
                <a:solidFill>
                  <a:srgbClr val="000000"/>
                </a:solidFill>
                <a:effectLst/>
                <a:latin typeface="Times New Roman" panose="02020603050405020304" pitchFamily="18" charset="0"/>
                <a:ea typeface="Calibri" panose="020F0502020204030204" pitchFamily="34" charset="0"/>
              </a:rPr>
              <a:t>Такі </a:t>
            </a:r>
            <a:r>
              <a:rPr lang="uk-UA" sz="2400" dirty="0">
                <a:solidFill>
                  <a:srgbClr val="000000"/>
                </a:solidFill>
                <a:effectLst/>
                <a:latin typeface="Times New Roman" panose="02020603050405020304" pitchFamily="18" charset="0"/>
                <a:ea typeface="Calibri" panose="020F0502020204030204" pitchFamily="34" charset="0"/>
              </a:rPr>
              <a:t>ігри потребують чіткого пояснення й дотримання правил, які визначають процес змагань між окремими дітьми або коман­дами. Кожна дитина має володі­ти технікою рухів - руховими навичками, які визначають ре­зультат змагань. Адже прагнення результату - характерна особливість таких ігор. Що старші діти, то більше їх хвилює позитивний ре­зультат, перемога</a:t>
            </a:r>
            <a:endParaRPr lang="ru-RU" sz="2400" dirty="0">
              <a:latin typeface="Times New Roman" panose="02020603050405020304" pitchFamily="18" charset="0"/>
              <a:cs typeface="Times New Roman" panose="02020603050405020304" pitchFamily="18" charset="0"/>
            </a:endParaRPr>
          </a:p>
          <a:p>
            <a:endParaRPr lang="ru-RU" sz="2400" dirty="0" smtClean="0">
              <a:latin typeface="Times New Roman" panose="02020603050405020304" pitchFamily="18" charset="0"/>
              <a:cs typeface="Times New Roman" panose="02020603050405020304" pitchFamily="18" charset="0"/>
            </a:endParaRPr>
          </a:p>
          <a:p>
            <a:r>
              <a:rPr lang="ru-RU" sz="2400" dirty="0" err="1" smtClean="0">
                <a:latin typeface="Times New Roman" panose="02020603050405020304" pitchFamily="18" charset="0"/>
                <a:cs typeface="Times New Roman" panose="02020603050405020304" pitchFamily="18" charset="0"/>
              </a:rPr>
              <a:t>Спортивні</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рухливі ігри ефективні за таких умов:</a:t>
            </a:r>
          </a:p>
          <a:p>
            <a:r>
              <a:rPr lang="ru-RU" sz="2400" dirty="0">
                <a:latin typeface="Times New Roman" panose="02020603050405020304" pitchFamily="18" charset="0"/>
                <a:cs typeface="Times New Roman" panose="02020603050405020304" pitchFamily="18" charset="0"/>
              </a:rPr>
              <a:t>•	різноманітність рухового змісту;</a:t>
            </a:r>
          </a:p>
          <a:p>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зручне та безпечне місце проведення;</a:t>
            </a:r>
          </a:p>
          <a:p>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достатня кількість атрибутів та обладнання</a:t>
            </a:r>
            <a:r>
              <a:rPr lang="ru-RU" dirty="0">
                <a:latin typeface="Times New Roman" panose="02020603050405020304" pitchFamily="18" charset="0"/>
                <a:cs typeface="Times New Roman" panose="02020603050405020304" pitchFamily="18" charset="0"/>
              </a:rPr>
              <a:t>.</a:t>
            </a:r>
          </a:p>
        </p:txBody>
      </p:sp>
      <p:pic>
        <p:nvPicPr>
          <p:cNvPr id="7" name="Рисунок 6">
            <a:extLst>
              <a:ext uri="{FF2B5EF4-FFF2-40B4-BE49-F238E27FC236}">
                <a16:creationId xmlns:a16="http://schemas.microsoft.com/office/drawing/2014/main" xmlns="" id="{FDFB4033-7E94-4639-9B01-6F36C252CC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1060" y="3691933"/>
            <a:ext cx="3511825" cy="2903617"/>
          </a:xfrm>
          <a:prstGeom prst="rect">
            <a:avLst/>
          </a:prstGeom>
        </p:spPr>
      </p:pic>
    </p:spTree>
    <p:extLst>
      <p:ext uri="{BB962C8B-B14F-4D97-AF65-F5344CB8AC3E}">
        <p14:creationId xmlns:p14="http://schemas.microsoft.com/office/powerpoint/2010/main" val="242603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225287" y="556591"/>
            <a:ext cx="8972515" cy="4894221"/>
          </a:xfrm>
        </p:spPr>
        <p:txBody>
          <a:bodyPr>
            <a:normAutofit lnSpcReduction="10000"/>
          </a:bodyPr>
          <a:lstStyle/>
          <a:p>
            <a:pPr marL="0" indent="0" algn="ctr">
              <a:buNone/>
            </a:pPr>
            <a:r>
              <a:rPr lang="ru-RU" sz="3500" b="1" dirty="0">
                <a:solidFill>
                  <a:srgbClr val="FF0000"/>
                </a:solidFill>
                <a:latin typeface="Times New Roman" panose="02020603050405020304" pitchFamily="18" charset="0"/>
                <a:cs typeface="Times New Roman" panose="02020603050405020304" pitchFamily="18" charset="0"/>
              </a:rPr>
              <a:t>Що врахувати, аби </a:t>
            </a:r>
            <a:r>
              <a:rPr lang="ru-RU" sz="3500" b="1" dirty="0" err="1">
                <a:solidFill>
                  <a:srgbClr val="FF0000"/>
                </a:solidFill>
                <a:latin typeface="Times New Roman" panose="02020603050405020304" pitchFamily="18" charset="0"/>
                <a:cs typeface="Times New Roman" panose="02020603050405020304" pitchFamily="18" charset="0"/>
              </a:rPr>
              <a:t>діти</a:t>
            </a:r>
            <a:r>
              <a:rPr lang="ru-RU" sz="3500" b="1" dirty="0">
                <a:solidFill>
                  <a:srgbClr val="FF0000"/>
                </a:solidFill>
                <a:latin typeface="Times New Roman" panose="02020603050405020304" pitchFamily="18" charset="0"/>
                <a:cs typeface="Times New Roman" panose="02020603050405020304" pitchFamily="18" charset="0"/>
              </a:rPr>
              <a:t> захопилися грою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Уникнути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одноманітності</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навантажити</a:t>
            </a:r>
            <a:r>
              <a:rPr lang="ru-RU" sz="2400" dirty="0">
                <a:latin typeface="Times New Roman" panose="02020603050405020304" pitchFamily="18" charset="0"/>
                <a:cs typeface="Times New Roman" panose="02020603050405020304" pitchFamily="18" charset="0"/>
              </a:rPr>
              <a:t> різні </a:t>
            </a:r>
            <a:r>
              <a:rPr lang="ru-RU" sz="2400" dirty="0" err="1">
                <a:latin typeface="Times New Roman" panose="02020603050405020304" pitchFamily="18" charset="0"/>
                <a:cs typeface="Times New Roman" panose="02020603050405020304" pitchFamily="18" charset="0"/>
              </a:rPr>
              <a:t>групи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м'язів</a:t>
            </a:r>
            <a:r>
              <a:rPr lang="ru-RU" sz="2400" dirty="0">
                <a:latin typeface="Times New Roman" panose="02020603050405020304" pitchFamily="18" charset="0"/>
                <a:cs typeface="Times New Roman" panose="02020603050405020304" pitchFamily="18" charset="0"/>
              </a:rPr>
              <a:t> дітей, </a:t>
            </a:r>
            <a:r>
              <a:rPr lang="ru-RU" sz="2400" dirty="0" err="1">
                <a:latin typeface="Times New Roman" panose="02020603050405020304" pitchFamily="18" charset="0"/>
                <a:cs typeface="Times New Roman" panose="02020603050405020304" pitchFamily="18" charset="0"/>
              </a:rPr>
              <a:t>зберегти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їхній</a:t>
            </a:r>
            <a:r>
              <a:rPr lang="ru-RU" sz="2400" dirty="0">
                <a:latin typeface="Times New Roman" panose="02020603050405020304" pitchFamily="18" charset="0"/>
                <a:cs typeface="Times New Roman" panose="02020603050405020304" pitchFamily="18" charset="0"/>
              </a:rPr>
              <a:t> інтерес до </a:t>
            </a:r>
            <a:r>
              <a:rPr lang="ru-RU" sz="2400" dirty="0" err="1">
                <a:latin typeface="Times New Roman" panose="02020603050405020304" pitchFamily="18" charset="0"/>
                <a:cs typeface="Times New Roman" panose="02020603050405020304" pitchFamily="18" charset="0"/>
              </a:rPr>
              <a:t>рухової</a:t>
            </a:r>
            <a:r>
              <a:rPr lang="ru-RU" sz="2400" dirty="0">
                <a:latin typeface="Times New Roman" panose="02020603050405020304" pitchFamily="18" charset="0"/>
                <a:cs typeface="Times New Roman" panose="02020603050405020304" pitchFamily="18" charset="0"/>
              </a:rPr>
              <a:t> діяльності </a:t>
            </a:r>
            <a:r>
              <a:rPr lang="ru-RU" sz="2400" dirty="0" err="1">
                <a:latin typeface="Times New Roman" panose="02020603050405020304" pitchFamily="18" charset="0"/>
                <a:cs typeface="Times New Roman" panose="02020603050405020304" pitchFamily="18" charset="0"/>
              </a:rPr>
              <a:t>допоможе</a:t>
            </a:r>
            <a:r>
              <a:rPr lang="ru-RU" sz="2400" dirty="0">
                <a:latin typeface="Times New Roman" panose="02020603050405020304" pitchFamily="18" charset="0"/>
                <a:cs typeface="Times New Roman" panose="02020603050405020304" pitchFamily="18" charset="0"/>
              </a:rPr>
              <a:t> планування рухливих ігор на перспективу - місяць або квартал.      </a:t>
            </a:r>
            <a:r>
              <a:rPr lang="ru-RU" sz="2400" dirty="0" err="1">
                <a:latin typeface="Times New Roman" panose="02020603050405020304" pitchFamily="18" charset="0"/>
                <a:cs typeface="Times New Roman" panose="02020603050405020304" pitchFamily="18" charset="0"/>
              </a:rPr>
              <a:t>Складіть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графік</a:t>
            </a:r>
            <a:r>
              <a:rPr lang="ru-RU" sz="2400" dirty="0">
                <a:latin typeface="Times New Roman" panose="02020603050405020304" pitchFamily="18" charset="0"/>
                <a:cs typeface="Times New Roman" panose="02020603050405020304" pitchFamily="18" charset="0"/>
              </a:rPr>
              <a:t> їх проведення </a:t>
            </a:r>
            <a:r>
              <a:rPr lang="ru-RU" sz="2400" dirty="0" err="1">
                <a:latin typeface="Times New Roman" panose="02020603050405020304" pitchFamily="18" charset="0"/>
                <a:cs typeface="Times New Roman" panose="02020603050405020304" pitchFamily="18" charset="0"/>
              </a:rPr>
              <a:t>заздалегідь</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Урахуйте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a:t>
            </a:r>
            <a:r>
              <a:rPr lang="ru-RU" sz="2400" dirty="0">
                <a:latin typeface="Times New Roman" panose="02020603050405020304" pitchFamily="18" charset="0"/>
                <a:cs typeface="Times New Roman" panose="02020603050405020304" pitchFamily="18" charset="0"/>
              </a:rPr>
              <a:t> ігри,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розучуватиме</a:t>
            </a:r>
            <a:r>
              <a:rPr lang="ru-RU" sz="2400" dirty="0">
                <a:latin typeface="Times New Roman" panose="02020603050405020304" pitchFamily="18" charset="0"/>
                <a:cs typeface="Times New Roman" panose="02020603050405020304" pitchFamily="18" charset="0"/>
              </a:rPr>
              <a:t> з дітьми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час занять </a:t>
            </a:r>
            <a:r>
              <a:rPr lang="ru-RU" sz="2400" dirty="0" err="1">
                <a:latin typeface="Times New Roman" panose="02020603050405020304" pitchFamily="18" charset="0"/>
                <a:cs typeface="Times New Roman" panose="02020603050405020304" pitchFamily="18" charset="0"/>
              </a:rPr>
              <a:t>інструктор</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фізкультури</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Розробіть</a:t>
            </a:r>
            <a:r>
              <a:rPr lang="ru-RU" sz="2400" dirty="0">
                <a:latin typeface="Times New Roman" panose="02020603050405020304" pitchFamily="18" charset="0"/>
                <a:cs typeface="Times New Roman" panose="02020603050405020304" pitchFamily="18" charset="0"/>
              </a:rPr>
              <a:t> картотеку рухливих ігор для своєї </a:t>
            </a:r>
            <a:r>
              <a:rPr lang="ru-RU" sz="2400" dirty="0" err="1">
                <a:latin typeface="Times New Roman" panose="02020603050405020304" pitchFamily="18" charset="0"/>
                <a:cs typeface="Times New Roman" panose="02020603050405020304" pitchFamily="18" charset="0"/>
              </a:rPr>
              <a:t>вікової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групи</a:t>
            </a:r>
            <a:r>
              <a:rPr lang="ru-RU" sz="2400" dirty="0">
                <a:latin typeface="Times New Roman" panose="02020603050405020304" pitchFamily="18" charset="0"/>
                <a:cs typeface="Times New Roman" panose="02020603050405020304" pitchFamily="18" charset="0"/>
              </a:rPr>
              <a:t>. Готова </a:t>
            </a:r>
            <a:r>
              <a:rPr lang="ru-RU" sz="2400" dirty="0" err="1">
                <a:latin typeface="Times New Roman" panose="02020603050405020304" pitchFamily="18" charset="0"/>
                <a:cs typeface="Times New Roman" panose="02020603050405020304" pitchFamily="18" charset="0"/>
              </a:rPr>
              <a:t>добірка</a:t>
            </a:r>
            <a:r>
              <a:rPr lang="ru-RU" sz="2400" dirty="0">
                <a:latin typeface="Times New Roman" panose="02020603050405020304" pitchFamily="18" charset="0"/>
                <a:cs typeface="Times New Roman" panose="02020603050405020304" pitchFamily="18" charset="0"/>
              </a:rPr>
              <a:t> рухливих ігор </a:t>
            </a:r>
            <a:r>
              <a:rPr lang="ru-RU" sz="2400" dirty="0" err="1">
                <a:latin typeface="Times New Roman" panose="02020603050405020304" pitchFamily="18" charset="0"/>
                <a:cs typeface="Times New Roman" panose="02020603050405020304" pitchFamily="18" charset="0"/>
              </a:rPr>
              <a:t>дасть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змогу</a:t>
            </a:r>
            <a:r>
              <a:rPr lang="ru-RU" sz="2400" dirty="0">
                <a:latin typeface="Times New Roman" panose="02020603050405020304" pitchFamily="18" charset="0"/>
                <a:cs typeface="Times New Roman" panose="02020603050405020304" pitchFamily="18" charset="0"/>
              </a:rPr>
              <a:t> оперативно </a:t>
            </a:r>
            <a:r>
              <a:rPr lang="ru-RU" sz="2400" dirty="0" err="1">
                <a:latin typeface="Times New Roman" panose="02020603050405020304" pitchFamily="18" charset="0"/>
                <a:cs typeface="Times New Roman" panose="02020603050405020304" pitchFamily="18" charset="0"/>
              </a:rPr>
              <a:t>вносити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зміни</a:t>
            </a:r>
            <a:r>
              <a:rPr lang="ru-RU" sz="2400" dirty="0">
                <a:latin typeface="Times New Roman" panose="02020603050405020304" pitchFamily="18" charset="0"/>
                <a:cs typeface="Times New Roman" panose="02020603050405020304" pitchFamily="18" charset="0"/>
              </a:rPr>
              <a:t> до календарного плану освітньої роботи, </a:t>
            </a:r>
            <a:r>
              <a:rPr lang="ru-RU" sz="2400" dirty="0" err="1">
                <a:latin typeface="Times New Roman" panose="02020603050405020304" pitchFamily="18" charset="0"/>
                <a:cs typeface="Times New Roman" panose="02020603050405020304" pitchFamily="18" charset="0"/>
              </a:rPr>
              <a:t>ознайомлювати</a:t>
            </a:r>
            <a:r>
              <a:rPr lang="ru-RU" sz="2400" dirty="0">
                <a:latin typeface="Times New Roman" panose="02020603050405020304" pitchFamily="18" charset="0"/>
                <a:cs typeface="Times New Roman" panose="02020603050405020304" pitchFamily="18" charset="0"/>
              </a:rPr>
              <a:t> батьків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життям</a:t>
            </a:r>
            <a:r>
              <a:rPr lang="ru-RU" sz="2400" dirty="0">
                <a:latin typeface="Times New Roman" panose="02020603050405020304" pitchFamily="18" charset="0"/>
                <a:cs typeface="Times New Roman" panose="02020603050405020304" pitchFamily="18" charset="0"/>
              </a:rPr>
              <a:t> дітей у </a:t>
            </a:r>
            <a:r>
              <a:rPr lang="ru-RU" sz="2400" dirty="0" err="1">
                <a:latin typeface="Times New Roman" panose="02020603050405020304" pitchFamily="18" charset="0"/>
                <a:cs typeface="Times New Roman" panose="02020603050405020304" pitchFamily="18" charset="0"/>
              </a:rPr>
              <a:t>дитячому</a:t>
            </a:r>
            <a:r>
              <a:rPr lang="ru-RU" sz="2400" dirty="0">
                <a:latin typeface="Times New Roman" panose="02020603050405020304" pitchFamily="18" charset="0"/>
                <a:cs typeface="Times New Roman" panose="02020603050405020304" pitchFamily="18" charset="0"/>
              </a:rPr>
              <a:t> садку, </a:t>
            </a:r>
            <a:r>
              <a:rPr lang="ru-RU" sz="2400" dirty="0" err="1">
                <a:latin typeface="Times New Roman" panose="02020603050405020304" pitchFamily="18" charset="0"/>
                <a:cs typeface="Times New Roman" panose="02020603050405020304" pitchFamily="18" charset="0"/>
              </a:rPr>
              <a:t>швидко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підготувати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фізкультурну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розвагу</a:t>
            </a:r>
            <a:r>
              <a:rPr lang="ru-RU" sz="2400" dirty="0">
                <a:latin typeface="Times New Roman" panose="02020603050405020304" pitchFamily="18" charset="0"/>
                <a:cs typeface="Times New Roman" panose="02020603050405020304" pitchFamily="18" charset="0"/>
              </a:rPr>
              <a:t> тощо.</a:t>
            </a:r>
          </a:p>
          <a:p>
            <a:pPr marL="0" indent="0">
              <a:buNone/>
            </a:pPr>
            <a:endParaRPr lang="ru-RU" sz="2400"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xmlns="" id="{9FAE6035-8924-4B49-8DB2-43EAC008F674}"/>
              </a:ext>
            </a:extLst>
          </p:cNvPr>
          <p:cNvPicPr>
            <a:picLocks noChangeAspect="1"/>
          </p:cNvPicPr>
          <p:nvPr/>
        </p:nvPicPr>
        <p:blipFill>
          <a:blip r:embed="rId2"/>
          <a:stretch>
            <a:fillRect/>
          </a:stretch>
        </p:blipFill>
        <p:spPr>
          <a:xfrm>
            <a:off x="8327376" y="135930"/>
            <a:ext cx="573074" cy="841321"/>
          </a:xfrm>
          <a:prstGeom prst="rect">
            <a:avLst/>
          </a:prstGeom>
        </p:spPr>
      </p:pic>
    </p:spTree>
    <p:extLst>
      <p:ext uri="{BB962C8B-B14F-4D97-AF65-F5344CB8AC3E}">
        <p14:creationId xmlns:p14="http://schemas.microsoft.com/office/powerpoint/2010/main" val="3353669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398A1FA-0FC5-455C-A41F-835F96149C80}"/>
              </a:ext>
            </a:extLst>
          </p:cNvPr>
          <p:cNvSpPr txBox="1"/>
          <p:nvPr/>
        </p:nvSpPr>
        <p:spPr>
          <a:xfrm>
            <a:off x="732183" y="490754"/>
            <a:ext cx="8676860" cy="4173450"/>
          </a:xfrm>
          <a:prstGeom prst="rect">
            <a:avLst/>
          </a:prstGeom>
          <a:noFill/>
        </p:spPr>
        <p:txBody>
          <a:bodyPr wrap="square">
            <a:spAutoFit/>
          </a:bodyPr>
          <a:lstStyle/>
          <a:p>
            <a:pPr indent="317500" algn="just">
              <a:lnSpc>
                <a:spcPct val="115000"/>
              </a:lnSpc>
            </a:pPr>
            <a:r>
              <a:rPr lang="uk-UA" sz="2400" b="1"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Щоб рухлива гра принесла дітям користь і задоволення, насам­перед </a:t>
            </a:r>
            <a:r>
              <a:rPr lang="uk-UA" sz="2400" b="1" i="0" u="none" strike="noStrike" spc="0"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визначте мету її проведення:</a:t>
            </a:r>
            <a:endParaRPr lang="ru-RU" sz="2400" b="1" dirty="0">
              <a:solidFill>
                <a:srgbClr val="FF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gn="just">
              <a:lnSpc>
                <a:spcPct val="115000"/>
              </a:lnSpc>
              <a:buClr>
                <a:srgbClr val="000000"/>
              </a:buClr>
              <a:buSzPts val="900"/>
              <a:buFont typeface="Arial" panose="020B0604020202020204" pitchFamily="34" charset="0"/>
              <a:buChar char="•"/>
              <a:tabLst>
                <a:tab pos="626110" algn="l"/>
              </a:tabLst>
            </a:pPr>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розвивати</a:t>
            </a:r>
            <a:r>
              <a:rPr lang="uk-UA" sz="24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 швидкісні, силові, </a:t>
            </a:r>
            <a:r>
              <a:rPr lang="uk-UA" sz="2400" u="none" strike="noStrike" spc="0" dirty="0" err="1">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швидкісно</a:t>
            </a:r>
            <a:r>
              <a:rPr lang="uk-UA" sz="24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-силові, координа­ційні, вольові здатності; витривалість, гнучкість та інші фі­зичні якості;</a:t>
            </a:r>
            <a:endParaRPr lang="ru-RU" sz="24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26110" algn="l"/>
              </a:tabLst>
            </a:pPr>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формувати</a:t>
            </a:r>
            <a:r>
              <a:rPr lang="uk-UA" sz="24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 навички стрибків, метання, лазіння, повзання, різних видів бігу, ходьби;</a:t>
            </a:r>
            <a:endParaRPr lang="ru-RU" sz="24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algn="just"/>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тренувати</a:t>
            </a:r>
            <a:r>
              <a:rPr lang="uk-UA" sz="2400" dirty="0">
                <a:solidFill>
                  <a:srgbClr val="000000"/>
                </a:solidFill>
                <a:effectLst/>
                <a:latin typeface="Times New Roman" panose="02020603050405020304" pitchFamily="18" charset="0"/>
                <a:ea typeface="Calibri" panose="020F0502020204030204" pitchFamily="34" charset="0"/>
              </a:rPr>
              <a:t> окремі групи м'язів тіла - шиї та потилиці,     плечового поясу, плеча, передпліччя, кисті, спини, живота, стегна, гомілки, стопи</a:t>
            </a:r>
            <a:endParaRPr lang="ru-RU" sz="2400" dirty="0"/>
          </a:p>
        </p:txBody>
      </p:sp>
      <p:pic>
        <p:nvPicPr>
          <p:cNvPr id="9" name="Рисунок 8">
            <a:extLst>
              <a:ext uri="{FF2B5EF4-FFF2-40B4-BE49-F238E27FC236}">
                <a16:creationId xmlns:a16="http://schemas.microsoft.com/office/drawing/2014/main" xmlns="" id="{58F4AC80-A466-4E32-82D8-5757EA94EA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722" y="4664204"/>
            <a:ext cx="3320772" cy="1992463"/>
          </a:xfrm>
          <a:prstGeom prst="rect">
            <a:avLst/>
          </a:prstGeom>
        </p:spPr>
      </p:pic>
    </p:spTree>
    <p:extLst>
      <p:ext uri="{BB962C8B-B14F-4D97-AF65-F5344CB8AC3E}">
        <p14:creationId xmlns:p14="http://schemas.microsoft.com/office/powerpoint/2010/main" val="383696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629" y="402603"/>
            <a:ext cx="8596668" cy="1320800"/>
          </a:xfrm>
        </p:spPr>
        <p:txBody>
          <a:bodyPr>
            <a:normAutofit fontScale="90000"/>
          </a:bodyPr>
          <a:lstStyle/>
          <a:p>
            <a:pPr algn="just"/>
            <a:r>
              <a:rPr lang="ru-RU" sz="2800" b="1" dirty="0">
                <a:solidFill>
                  <a:srgbClr val="006600"/>
                </a:solidFill>
                <a:latin typeface="Times New Roman" panose="02020603050405020304" pitchFamily="18" charset="0"/>
                <a:cs typeface="Times New Roman" panose="02020603050405020304" pitchFamily="18" charset="0"/>
              </a:rPr>
              <a:t>Упродовж року плануйте 10-12 нових рухливих ігор. Ознайомте дітей з новою грою і розучуйте її протягом двох-чотирьох днів підряд на прогулянці. </a:t>
            </a:r>
            <a:br>
              <a:rPr lang="ru-RU" sz="2800" b="1" dirty="0">
                <a:solidFill>
                  <a:srgbClr val="006600"/>
                </a:solidFill>
                <a:latin typeface="Times New Roman" panose="02020603050405020304" pitchFamily="18" charset="0"/>
                <a:cs typeface="Times New Roman" panose="02020603050405020304" pitchFamily="18" charset="0"/>
              </a:rPr>
            </a:br>
            <a:r>
              <a:rPr lang="ru-RU" sz="4400" b="1" dirty="0">
                <a:solidFill>
                  <a:srgbClr val="006600"/>
                </a:solidFill>
                <a:latin typeface="Times New Roman" panose="02020603050405020304" pitchFamily="18" charset="0"/>
                <a:cs typeface="Times New Roman" panose="02020603050405020304" pitchFamily="18" charset="0"/>
              </a:rPr>
              <a:t>Пам'ятайте</a:t>
            </a:r>
            <a:r>
              <a:rPr lang="ru-RU" sz="2800" b="1" dirty="0">
                <a:solidFill>
                  <a:srgbClr val="006600"/>
                </a:solidFill>
                <a:latin typeface="Times New Roman" panose="02020603050405020304" pitchFamily="18" charset="0"/>
                <a:cs typeface="Times New Roman" panose="02020603050405020304" pitchFamily="18" charset="0"/>
              </a:rPr>
              <a:t> - перш ніж запропонувати дітям нову гру на певні основні рухи, слід попередньо вивчити їх на фізкультурному занятті. Використовуйте різні варіанти однієї гри. Із квітня по жовтень щодня плануйте різноманітні рухливі ігри з м'ячем</a:t>
            </a:r>
          </a:p>
        </p:txBody>
      </p:sp>
      <p:pic>
        <p:nvPicPr>
          <p:cNvPr id="6" name="Рисунок 5">
            <a:extLst>
              <a:ext uri="{FF2B5EF4-FFF2-40B4-BE49-F238E27FC236}">
                <a16:creationId xmlns:a16="http://schemas.microsoft.com/office/drawing/2014/main" xmlns="" id="{A9D098C4-0CA5-40E2-93BA-C7BD1B0E88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654661"/>
            <a:ext cx="4933122" cy="2959873"/>
          </a:xfrm>
          <a:prstGeom prst="rect">
            <a:avLst/>
          </a:prstGeom>
        </p:spPr>
      </p:pic>
    </p:spTree>
    <p:extLst>
      <p:ext uri="{BB962C8B-B14F-4D97-AF65-F5344CB8AC3E}">
        <p14:creationId xmlns:p14="http://schemas.microsoft.com/office/powerpoint/2010/main" val="102475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FA390893-6129-4DCB-8715-2D0417C11C92}"/>
              </a:ext>
            </a:extLst>
          </p:cNvPr>
          <p:cNvSpPr txBox="1"/>
          <p:nvPr/>
        </p:nvSpPr>
        <p:spPr>
          <a:xfrm>
            <a:off x="901146" y="477078"/>
            <a:ext cx="9170505" cy="3539430"/>
          </a:xfrm>
          <a:prstGeom prst="rect">
            <a:avLst/>
          </a:prstGeom>
          <a:noFill/>
        </p:spPr>
        <p:txBody>
          <a:bodyPr wrap="square">
            <a:spAutoFit/>
          </a:bodyPr>
          <a:lstStyle/>
          <a:p>
            <a:r>
              <a:rPr lang="ru-RU" sz="2800" dirty="0" err="1">
                <a:latin typeface="Times New Roman" panose="02020603050405020304" pitchFamily="18" charset="0"/>
                <a:cs typeface="Times New Roman" panose="02020603050405020304" pitchFamily="18" charset="0"/>
              </a:rPr>
              <a:t>Під</a:t>
            </a:r>
            <a:r>
              <a:rPr lang="ru-RU" sz="2800" dirty="0">
                <a:latin typeface="Times New Roman" panose="02020603050405020304" pitchFamily="18" charset="0"/>
                <a:cs typeface="Times New Roman" panose="02020603050405020304" pitchFamily="18" charset="0"/>
              </a:rPr>
              <a:t> час </a:t>
            </a:r>
            <a:r>
              <a:rPr lang="ru-RU" sz="2800" dirty="0" err="1">
                <a:latin typeface="Times New Roman" panose="02020603050405020304" pitchFamily="18" charset="0"/>
                <a:cs typeface="Times New Roman" panose="02020603050405020304" pitchFamily="18" charset="0"/>
              </a:rPr>
              <a:t>ранкового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прийому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проводьте</a:t>
            </a:r>
            <a:r>
              <a:rPr lang="ru-RU" sz="2800" dirty="0">
                <a:latin typeface="Times New Roman" panose="02020603050405020304" pitchFamily="18" charset="0"/>
                <a:cs typeface="Times New Roman" panose="02020603050405020304" pitchFamily="18" charset="0"/>
              </a:rPr>
              <a:t> одну-три рухливі гри малої рухливості:</a:t>
            </a:r>
          </a:p>
          <a:p>
            <a:r>
              <a:rPr lang="ru-RU" sz="2800" dirty="0">
                <a:latin typeface="Times New Roman" panose="02020603050405020304" pitchFamily="18" charset="0"/>
                <a:cs typeface="Times New Roman" panose="02020603050405020304" pitchFamily="18" charset="0"/>
              </a:rPr>
              <a:t>•	з предметами;</a:t>
            </a:r>
          </a:p>
          <a:p>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киданням</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ловінням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предметів</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метанням</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хороводні</a:t>
            </a:r>
            <a:r>
              <a:rPr lang="ru-RU" sz="2800" dirty="0">
                <a:latin typeface="Times New Roman" panose="02020603050405020304" pitchFamily="18" charset="0"/>
                <a:cs typeface="Times New Roman" panose="02020603050405020304" pitchFamily="18" charset="0"/>
              </a:rPr>
              <a:t> ігри;</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атракціони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ігрові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вправи</a:t>
            </a:r>
            <a:r>
              <a:rPr lang="ru-RU" sz="2800" dirty="0">
                <a:latin typeface="Times New Roman" panose="02020603050405020304" pitchFamily="18" charset="0"/>
                <a:cs typeface="Times New Roman" panose="02020603050405020304" pitchFamily="18" charset="0"/>
              </a:rPr>
              <a:t>.</a:t>
            </a:r>
          </a:p>
        </p:txBody>
      </p:sp>
      <p:pic>
        <p:nvPicPr>
          <p:cNvPr id="2" name="Рисунок 1">
            <a:extLst>
              <a:ext uri="{FF2B5EF4-FFF2-40B4-BE49-F238E27FC236}">
                <a16:creationId xmlns:a16="http://schemas.microsoft.com/office/drawing/2014/main" xmlns="" id="{DEB813BE-190F-4677-9B54-D2F9C6981EB3}"/>
              </a:ext>
            </a:extLst>
          </p:cNvPr>
          <p:cNvPicPr>
            <a:picLocks noChangeAspect="1"/>
          </p:cNvPicPr>
          <p:nvPr/>
        </p:nvPicPr>
        <p:blipFill>
          <a:blip r:embed="rId2"/>
          <a:stretch>
            <a:fillRect/>
          </a:stretch>
        </p:blipFill>
        <p:spPr>
          <a:xfrm>
            <a:off x="4539688" y="3429000"/>
            <a:ext cx="3836299" cy="2862469"/>
          </a:xfrm>
          <a:prstGeom prst="rect">
            <a:avLst/>
          </a:prstGeom>
        </p:spPr>
      </p:pic>
    </p:spTree>
    <p:extLst>
      <p:ext uri="{BB962C8B-B14F-4D97-AF65-F5344CB8AC3E}">
        <p14:creationId xmlns:p14="http://schemas.microsoft.com/office/powerpoint/2010/main" val="408014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877831" y="3244334"/>
            <a:ext cx="253596" cy="369332"/>
          </a:xfrm>
          <a:prstGeom prst="rect">
            <a:avLst/>
          </a:prstGeom>
        </p:spPr>
        <p:txBody>
          <a:bodyPr wrap="none">
            <a:spAutoFit/>
          </a:bodyPr>
          <a:lstStyle/>
          <a:p>
            <a:r>
              <a:rPr lang="ru-RU" dirty="0"/>
              <a:t> </a:t>
            </a:r>
          </a:p>
        </p:txBody>
      </p:sp>
      <p:sp>
        <p:nvSpPr>
          <p:cNvPr id="11" name="TextBox 10">
            <a:extLst>
              <a:ext uri="{FF2B5EF4-FFF2-40B4-BE49-F238E27FC236}">
                <a16:creationId xmlns:a16="http://schemas.microsoft.com/office/drawing/2014/main" xmlns="" id="{7A436A56-1B55-4291-8E36-F3677F392C06}"/>
              </a:ext>
            </a:extLst>
          </p:cNvPr>
          <p:cNvSpPr txBox="1"/>
          <p:nvPr/>
        </p:nvSpPr>
        <p:spPr>
          <a:xfrm>
            <a:off x="0" y="0"/>
            <a:ext cx="11728174" cy="6564618"/>
          </a:xfrm>
          <a:prstGeom prst="rect">
            <a:avLst/>
          </a:prstGeom>
          <a:noFill/>
        </p:spPr>
        <p:txBody>
          <a:bodyPr wrap="square">
            <a:spAutoFit/>
          </a:bodyPr>
          <a:lstStyle/>
          <a:p>
            <a:pPr indent="317500" algn="ctr">
              <a:lnSpc>
                <a:spcPct val="115000"/>
              </a:lnSpc>
            </a:pPr>
            <a:r>
              <a:rPr lang="uk-UA" sz="1800" b="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a:t>
            </a:r>
            <a:r>
              <a:rPr lang="uk-UA" sz="3200" b="1"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Прогулянка </a:t>
            </a:r>
          </a:p>
          <a:p>
            <a:pPr indent="317500" algn="just">
              <a:lnSpc>
                <a:spcPct val="115000"/>
              </a:lnSpc>
            </a:pP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Під час першої та другої прогулянки планують по три-чотири гри </a:t>
            </a:r>
            <a:r>
              <a:rPr lang="ru-RU" sz="2800" b="1" i="0" u="none" strike="noStrike" dirty="0" err="1">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середньої</a:t>
            </a:r>
            <a:r>
              <a:rPr lang="ru-RU" sz="2800" b="1" i="0" u="none" strike="noStrike"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 й </a:t>
            </a:r>
            <a:r>
              <a:rPr lang="ru-RU" sz="2800" b="1" i="0" u="none" strike="noStrike" dirty="0" err="1">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великої</a:t>
            </a:r>
            <a:r>
              <a:rPr lang="ru-RU" sz="2800" b="1" i="0" u="none" strike="noStrike"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 рухливості:</a:t>
            </a:r>
            <a:endParaRPr lang="ru-RU" sz="280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gn="just">
              <a:lnSpc>
                <a:spcPct val="115000"/>
              </a:lnSpc>
              <a:buClr>
                <a:srgbClr val="000000"/>
              </a:buClr>
              <a:buSzPts val="900"/>
              <a:buFont typeface="Arial" panose="020B0604020202020204" pitchFamily="34" charset="0"/>
              <a:buChar char="•"/>
              <a:tabLst>
                <a:tab pos="613410"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з різними основними рухами;</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13410"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змагального характеру - змагання, естафети;</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13410"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з м'ячами;</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13410"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ігри та вправи з елементами спорту;</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07695"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українські народні рухливі ігри;</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10870"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ігри-</a:t>
            </a:r>
            <a:r>
              <a:rPr lang="uk-UA" sz="2800" u="none" strike="noStrike" spc="0" dirty="0" err="1">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ловитки</a:t>
            </a: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indent="317500" algn="just">
              <a:lnSpc>
                <a:spcPct val="115000"/>
              </a:lnSpc>
            </a:pP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Планувати й проводити ігри середньої та великої рухливості сюжетного характеру й безсюжетні на кшталт </a:t>
            </a:r>
            <a:r>
              <a:rPr lang="uk-UA" sz="280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ловиток</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слід з усією групою дітей. Це такі ігри: «Квач», «Кіт і миші», «Хитра лисиця», «Вовк у рову», «Гуси-лебеді», «Два морози», «Чия ланка швидше збе­реться» тощо.</a:t>
            </a:r>
            <a:endParaRPr lang="ru-RU" sz="28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1422201482"/>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374</TotalTime>
  <Words>1034</Words>
  <Application>Microsoft Office PowerPoint</Application>
  <PresentationFormat>Произвольный</PresentationFormat>
  <Paragraphs>91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Аспект</vt:lpstr>
      <vt:lpstr>Презентация PowerPoint</vt:lpstr>
      <vt:lpstr>  Рухлива гра має в основі ігровий задум - образний або умовний. Її використовують на етапі закріплення та вдоскона­лення рухових навичок</vt:lpstr>
      <vt:lpstr>Презентация PowerPoint</vt:lpstr>
      <vt:lpstr>Презентация PowerPoint</vt:lpstr>
      <vt:lpstr>Презентация PowerPoint</vt:lpstr>
      <vt:lpstr>Презентация PowerPoint</vt:lpstr>
      <vt:lpstr>Упродовж року плануйте 10-12 нових рухливих ігор. Ознайомте дітей з новою грою і розучуйте її протягом двох-чотирьох днів підряд на прогулянці.  Пам'ятайте - перш ніж запропонувати дітям нову гру на певні основні рухи, слід попередньо вивчити їх на фізкультурному занятті. Використовуйте різні варіанти однієї гри. Із квітня по жовтень щодня плануйте різноманітні рухливі ігри з м'ячем</vt:lpstr>
      <vt:lpstr>Презентация PowerPoint</vt:lpstr>
      <vt:lpstr>Презентация PowerPoint</vt:lpstr>
      <vt:lpstr>Естафети також проводьте за підгрупами. Оптимальна кількість гравців у команді для проведення естафет  6-8 осіб. Якщо в групі багато дітей, організуйте три-чотири команди. Але такий розподіл може ускладнити суддівство. Тож варто запропонувати дітям змага­тися по черзі - спочатку перші дві команди, потім інші.         За підгрупами також організовуйте ігри типу «Лови, кидай, па­дати не давай», «їстівне - неїстівне», «Хустинка». Адже дітям неці­каво стояти й чекати, поки до них дійде м'яч, чи сидіти навпочіпки, поки біля них упаде хустинка.  </vt:lpstr>
      <vt:lpstr>Презентация PowerPoint</vt:lpstr>
      <vt:lpstr>Типові помилки педагога:</vt:lpstr>
      <vt:lpstr>Презентация PowerPoint</vt:lpstr>
      <vt:lpstr>Презентация PowerPoint</vt:lpstr>
      <vt:lpstr>Презентация PowerPoint</vt:lpstr>
      <vt:lpstr>Презентация PowerPoint</vt:lpstr>
      <vt:lpstr>Презентация PowerPoint</vt:lpstr>
      <vt:lpstr> Використана література:  ГАННА БЄЛЄНЬКА, ЛАРИСА ГАРАЩЕНКО.  Журнал «Вихователь-методист Дошкільного закладу» 2018, № 7,  с. 49   </vt:lpstr>
      <vt:lpstr>ДЯКУЮ ЗА УВАГУ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Пользователь</cp:lastModifiedBy>
  <cp:revision>49</cp:revision>
  <dcterms:created xsi:type="dcterms:W3CDTF">2020-05-09T11:19:53Z</dcterms:created>
  <dcterms:modified xsi:type="dcterms:W3CDTF">2022-06-20T13:44:08Z</dcterms:modified>
</cp:coreProperties>
</file>